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3"/>
  </p:notesMasterIdLst>
  <p:sldIdLst>
    <p:sldId id="262" r:id="rId2"/>
    <p:sldId id="310" r:id="rId3"/>
    <p:sldId id="309" r:id="rId4"/>
    <p:sldId id="311" r:id="rId5"/>
    <p:sldId id="293" r:id="rId6"/>
    <p:sldId id="295" r:id="rId7"/>
    <p:sldId id="291" r:id="rId8"/>
    <p:sldId id="296" r:id="rId9"/>
    <p:sldId id="313" r:id="rId10"/>
    <p:sldId id="297" r:id="rId11"/>
    <p:sldId id="298" r:id="rId12"/>
    <p:sldId id="301" r:id="rId13"/>
    <p:sldId id="314" r:id="rId14"/>
    <p:sldId id="302" r:id="rId15"/>
    <p:sldId id="286" r:id="rId16"/>
    <p:sldId id="304" r:id="rId17"/>
    <p:sldId id="305" r:id="rId18"/>
    <p:sldId id="306" r:id="rId19"/>
    <p:sldId id="279" r:id="rId20"/>
    <p:sldId id="261" r:id="rId21"/>
    <p:sldId id="315" r:id="rId22"/>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F3F24-6402-1749-A933-94E1952DFDD3}" v="56" dt="2025-04-20T16:24:25.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58" autoAdjust="0"/>
  </p:normalViewPr>
  <p:slideViewPr>
    <p:cSldViewPr snapToGrid="0">
      <p:cViewPr>
        <p:scale>
          <a:sx n="100" d="100"/>
          <a:sy n="100" d="100"/>
        </p:scale>
        <p:origin x="352"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1DCCB-8770-A643-8BB4-73665DEE35F8}" type="datetimeFigureOut">
              <a:rPr lang="en-SA" smtClean="0"/>
              <a:t>22/04/2025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DD4FC-427A-EB44-A622-EE35857FC459}" type="slidenum">
              <a:rPr lang="en-SA" smtClean="0"/>
              <a:t>‹#›</a:t>
            </a:fld>
            <a:endParaRPr lang="en-SA"/>
          </a:p>
        </p:txBody>
      </p:sp>
    </p:spTree>
    <p:extLst>
      <p:ext uri="{BB962C8B-B14F-4D97-AF65-F5344CB8AC3E}">
        <p14:creationId xmlns:p14="http://schemas.microsoft.com/office/powerpoint/2010/main" val="403600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p:cNvSpPr>
            <a:spLocks noGrp="1"/>
          </p:cNvSpPr>
          <p:nvPr>
            <p:ph type="sldNum" sz="quarter" idx="5"/>
          </p:nvPr>
        </p:nvSpPr>
        <p:spPr/>
        <p:txBody>
          <a:bodyPr/>
          <a:lstStyle/>
          <a:p>
            <a:fld id="{0BBDD4FC-427A-EB44-A622-EE35857FC459}" type="slidenum">
              <a:rPr lang="en-SA" smtClean="0"/>
              <a:t>1</a:t>
            </a:fld>
            <a:endParaRPr lang="en-SA"/>
          </a:p>
        </p:txBody>
      </p:sp>
    </p:spTree>
    <p:extLst>
      <p:ext uri="{BB962C8B-B14F-4D97-AF65-F5344CB8AC3E}">
        <p14:creationId xmlns:p14="http://schemas.microsoft.com/office/powerpoint/2010/main" val="187020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When the model misclassifies (e.g., AKIEC predicted as NV/BKL), the attention often focuses on irrelevant regions like healthy skin or shadows. Correct predictions (e.g., AKIEC→AKIEC) show concentrated attention on diagnostically critical features like lesion borders or color variations. This reveals how the model’s "gaze" aligns—or fails to align—with clinically significant patterns.</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17</a:t>
            </a:fld>
            <a:endParaRPr lang="en-SA"/>
          </a:p>
        </p:txBody>
      </p:sp>
    </p:spTree>
    <p:extLst>
      <p:ext uri="{BB962C8B-B14F-4D97-AF65-F5344CB8AC3E}">
        <p14:creationId xmlns:p14="http://schemas.microsoft.com/office/powerpoint/2010/main" val="188593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FF83-D426-2CDE-5297-4D635C84A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9F69F-3312-A33E-4515-2B422F458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331BE-2FAC-8884-CA3C-D15EAB8CDD3A}"/>
              </a:ext>
            </a:extLst>
          </p:cNvPr>
          <p:cNvSpPr>
            <a:spLocks noGrp="1"/>
          </p:cNvSpPr>
          <p:nvPr>
            <p:ph type="body" idx="1"/>
          </p:nvPr>
        </p:nvSpPr>
        <p:spPr/>
        <p:txBody>
          <a:bodyPr/>
          <a:lstStyle/>
          <a:p>
            <a:pPr algn="l"/>
            <a:r>
              <a:rPr lang="en-US" b="0" i="0" u="none" strike="noStrike" dirty="0">
                <a:solidFill>
                  <a:srgbClr val="000000"/>
                </a:solidFill>
                <a:effectLst/>
              </a:rPr>
              <a:t>This work contributes a modular, interpretable model for skin lesion diagnosis. It strikes a balance between clinical trust and technical performance, and the visual analysis pipeline further strengthens its potential for medical deployment.</a:t>
            </a:r>
          </a:p>
          <a:p>
            <a:pPr algn="l"/>
            <a:endParaRPr lang="en-US"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In conclusion, our model advances deep learning for dermatology by combining accuracy and interpretability. Future work will focus on real-world integration, use of patient data, and exploration of newer model architectures like transformers for even better generalization.</a:t>
            </a:r>
          </a:p>
          <a:p>
            <a:pPr algn="l"/>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82970A0C-88D2-2BBC-8794-CBB22753E55D}"/>
              </a:ext>
            </a:extLst>
          </p:cNvPr>
          <p:cNvSpPr>
            <a:spLocks noGrp="1"/>
          </p:cNvSpPr>
          <p:nvPr>
            <p:ph type="sldNum" sz="quarter" idx="5"/>
          </p:nvPr>
        </p:nvSpPr>
        <p:spPr/>
        <p:txBody>
          <a:bodyPr/>
          <a:lstStyle/>
          <a:p>
            <a:fld id="{0BBDD4FC-427A-EB44-A622-EE35857FC459}" type="slidenum">
              <a:rPr lang="en-SA" smtClean="0"/>
              <a:t>19</a:t>
            </a:fld>
            <a:endParaRPr lang="en-SA"/>
          </a:p>
        </p:txBody>
      </p:sp>
    </p:spTree>
    <p:extLst>
      <p:ext uri="{BB962C8B-B14F-4D97-AF65-F5344CB8AC3E}">
        <p14:creationId xmlns:p14="http://schemas.microsoft.com/office/powerpoint/2010/main" val="17329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B3271-6E87-200E-01C0-64E121A3D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A3673-2E5D-899C-2ACE-9AAF74383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0BE38-989E-39AD-3F6F-C5377761C1D7}"/>
              </a:ext>
            </a:extLst>
          </p:cNvPr>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a:extLst>
              <a:ext uri="{FF2B5EF4-FFF2-40B4-BE49-F238E27FC236}">
                <a16:creationId xmlns:a16="http://schemas.microsoft.com/office/drawing/2014/main" id="{0EBCABDF-709B-97F1-EDAD-86BE856042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DD4FC-427A-EB44-A622-EE35857FC459}" type="slidenum">
              <a:rPr kumimoji="0" lang="en-S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468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678E-8B27-4D0E-B8BD-BEF5417DF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483F5-3012-82F0-C678-21B3B1883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10486-35AA-BCCC-05B6-551D57B170F6}"/>
              </a:ext>
            </a:extLst>
          </p:cNvPr>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a:extLst>
              <a:ext uri="{FF2B5EF4-FFF2-40B4-BE49-F238E27FC236}">
                <a16:creationId xmlns:a16="http://schemas.microsoft.com/office/drawing/2014/main" id="{12504EE0-85B0-BBD6-FA26-B89230FD654E}"/>
              </a:ext>
            </a:extLst>
          </p:cNvPr>
          <p:cNvSpPr>
            <a:spLocks noGrp="1"/>
          </p:cNvSpPr>
          <p:nvPr>
            <p:ph type="sldNum" sz="quarter" idx="5"/>
          </p:nvPr>
        </p:nvSpPr>
        <p:spPr/>
        <p:txBody>
          <a:bodyPr/>
          <a:lstStyle/>
          <a:p>
            <a:fld id="{0BBDD4FC-427A-EB44-A622-EE35857FC459}" type="slidenum">
              <a:rPr lang="en-SA" smtClean="0"/>
              <a:t>2</a:t>
            </a:fld>
            <a:endParaRPr lang="en-SA"/>
          </a:p>
        </p:txBody>
      </p:sp>
    </p:spTree>
    <p:extLst>
      <p:ext uri="{BB962C8B-B14F-4D97-AF65-F5344CB8AC3E}">
        <p14:creationId xmlns:p14="http://schemas.microsoft.com/office/powerpoint/2010/main" val="364646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Skin cancer is a major global health issue—</a:t>
            </a:r>
            <a:r>
              <a:rPr lang="en-US" b="1" dirty="0"/>
              <a:t>1 in 5 people</a:t>
            </a:r>
            <a:r>
              <a:rPr lang="en-US" dirty="0"/>
              <a:t> are expected to develop it in their lifetime.</a:t>
            </a:r>
          </a:p>
          <a:p>
            <a:pPr marL="171450" indent="-171450">
              <a:buFont typeface="Arial" panose="020B0604020202020204" pitchFamily="34" charset="0"/>
              <a:buChar char="•"/>
            </a:pPr>
            <a:r>
              <a:rPr lang="en-US" dirty="0"/>
              <a:t>Early diagnosis is critical, especially for melanoma, which can become dangerous in just a few weeks.</a:t>
            </a:r>
          </a:p>
          <a:p>
            <a:pPr marL="171450" indent="-171450">
              <a:buFont typeface="Arial" panose="020B0604020202020204" pitchFamily="34" charset="0"/>
              <a:buChar char="•"/>
            </a:pPr>
            <a:r>
              <a:rPr lang="en-US" dirty="0"/>
              <a:t>Current CNN models like ResNet50 are strong, but they treat all image regions equally and work as “black boxes”—lacking focus and transparency.</a:t>
            </a:r>
          </a:p>
          <a:p>
            <a:pPr marL="171450" indent="-171450">
              <a:buFont typeface="Arial" panose="020B0604020202020204" pitchFamily="34" charset="0"/>
              <a:buChar char="•"/>
            </a:pPr>
            <a:r>
              <a:rPr lang="en-US" dirty="0"/>
              <a:t>Our research aims to address these limitations by adding </a:t>
            </a:r>
            <a:r>
              <a:rPr lang="en-US" b="1" dirty="0"/>
              <a:t>Soft Attention</a:t>
            </a:r>
            <a:r>
              <a:rPr lang="en-US" dirty="0"/>
              <a:t> to ResNet50, making it more accurate and more interpretable for medical use.</a:t>
            </a:r>
          </a:p>
          <a:p>
            <a:pPr marL="171450" indent="-171450">
              <a:buFont typeface="Arial" panose="020B0604020202020204" pitchFamily="34" charset="0"/>
              <a:buChar char="•"/>
            </a:pPr>
            <a:endParaRPr lang="en-SA" dirty="0"/>
          </a:p>
        </p:txBody>
      </p:sp>
      <p:sp>
        <p:nvSpPr>
          <p:cNvPr id="4" name="Slide Number Placeholder 3"/>
          <p:cNvSpPr>
            <a:spLocks noGrp="1"/>
          </p:cNvSpPr>
          <p:nvPr>
            <p:ph type="sldNum" sz="quarter" idx="5"/>
          </p:nvPr>
        </p:nvSpPr>
        <p:spPr/>
        <p:txBody>
          <a:bodyPr/>
          <a:lstStyle/>
          <a:p>
            <a:fld id="{0BBDD4FC-427A-EB44-A622-EE35857FC459}" type="slidenum">
              <a:rPr lang="en-SA" smtClean="0"/>
              <a:t>3</a:t>
            </a:fld>
            <a:endParaRPr lang="en-SA"/>
          </a:p>
        </p:txBody>
      </p:sp>
    </p:spTree>
    <p:extLst>
      <p:ext uri="{BB962C8B-B14F-4D97-AF65-F5344CB8AC3E}">
        <p14:creationId xmlns:p14="http://schemas.microsoft.com/office/powerpoint/2010/main" val="281512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30366-FB9B-4947-3680-0A66105A9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0CB57-9451-DB75-367A-8C3E4FE9D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8D429-693F-677F-970D-D6E750544000}"/>
              </a:ext>
            </a:extLst>
          </p:cNvPr>
          <p:cNvSpPr>
            <a:spLocks noGrp="1"/>
          </p:cNvSpPr>
          <p:nvPr>
            <p:ph type="body" idx="1"/>
          </p:nvPr>
        </p:nvSpPr>
        <p:spPr/>
        <p:txBody>
          <a:bodyPr/>
          <a:lstStyle/>
          <a:p>
            <a:r>
              <a:rPr lang="en-US" dirty="0"/>
              <a:t>Our primary goal was to create a model that classifies skin lesions </a:t>
            </a:r>
            <a:r>
              <a:rPr lang="en-US" b="1" dirty="0"/>
              <a:t>accurately and transparently</a:t>
            </a:r>
            <a:r>
              <a:rPr lang="en-US" dirty="0"/>
              <a:t>.</a:t>
            </a:r>
          </a:p>
          <a:p>
            <a:r>
              <a:rPr lang="en-US" dirty="0"/>
              <a:t>We had four key objectives:</a:t>
            </a:r>
          </a:p>
          <a:p>
            <a:pPr>
              <a:buFont typeface="+mj-lt"/>
              <a:buAutoNum type="arabicPeriod"/>
            </a:pPr>
            <a:r>
              <a:rPr lang="en-US" dirty="0"/>
              <a:t>Enhance ResNet50 with Soft Attention.</a:t>
            </a:r>
          </a:p>
          <a:p>
            <a:pPr>
              <a:buFont typeface="+mj-lt"/>
              <a:buAutoNum type="arabicPeriod"/>
            </a:pPr>
            <a:r>
              <a:rPr lang="en-US" dirty="0"/>
              <a:t>Handle class imbalance through data augmentation and preprocessing.</a:t>
            </a:r>
          </a:p>
          <a:p>
            <a:pPr>
              <a:buFont typeface="+mj-lt"/>
              <a:buAutoNum type="arabicPeriod"/>
            </a:pPr>
            <a:r>
              <a:rPr lang="en-US" dirty="0"/>
              <a:t>Improve generalization using regularization, early stopping, and fine-tuning.</a:t>
            </a:r>
          </a:p>
          <a:p>
            <a:pPr>
              <a:buFont typeface="+mj-lt"/>
              <a:buAutoNum type="arabicPeriod"/>
            </a:pPr>
            <a:r>
              <a:rPr lang="en-US" dirty="0"/>
              <a:t>Evaluate performance with </a:t>
            </a:r>
            <a:r>
              <a:rPr lang="en-US" b="1" dirty="0"/>
              <a:t>metrics</a:t>
            </a:r>
            <a:r>
              <a:rPr lang="en-US" dirty="0"/>
              <a:t> like accuracy, precision, F1-score, and </a:t>
            </a:r>
            <a:r>
              <a:rPr lang="en-US" b="1" dirty="0"/>
              <a:t>ROC-AUC</a:t>
            </a:r>
            <a:r>
              <a:rPr lang="en-US" dirty="0"/>
              <a:t>, along with visual tools like </a:t>
            </a:r>
            <a:r>
              <a:rPr lang="en-US" b="1" dirty="0" err="1"/>
              <a:t>gradcam</a:t>
            </a:r>
            <a:r>
              <a:rPr lang="en-US" b="1" dirty="0"/>
              <a:t> heatmaps</a:t>
            </a:r>
            <a:r>
              <a:rPr lang="en-US" dirty="0"/>
              <a:t>.</a:t>
            </a:r>
          </a:p>
        </p:txBody>
      </p:sp>
      <p:sp>
        <p:nvSpPr>
          <p:cNvPr id="4" name="Slide Number Placeholder 3">
            <a:extLst>
              <a:ext uri="{FF2B5EF4-FFF2-40B4-BE49-F238E27FC236}">
                <a16:creationId xmlns:a16="http://schemas.microsoft.com/office/drawing/2014/main" id="{174F33E7-D1D2-1CAE-53D7-07A02D353EA3}"/>
              </a:ext>
            </a:extLst>
          </p:cNvPr>
          <p:cNvSpPr>
            <a:spLocks noGrp="1"/>
          </p:cNvSpPr>
          <p:nvPr>
            <p:ph type="sldNum" sz="quarter" idx="5"/>
          </p:nvPr>
        </p:nvSpPr>
        <p:spPr/>
        <p:txBody>
          <a:bodyPr/>
          <a:lstStyle/>
          <a:p>
            <a:fld id="{0BBDD4FC-427A-EB44-A622-EE35857FC459}" type="slidenum">
              <a:rPr lang="en-SA" smtClean="0"/>
              <a:t>4</a:t>
            </a:fld>
            <a:endParaRPr lang="en-SA"/>
          </a:p>
        </p:txBody>
      </p:sp>
    </p:spTree>
    <p:extLst>
      <p:ext uri="{BB962C8B-B14F-4D97-AF65-F5344CB8AC3E}">
        <p14:creationId xmlns:p14="http://schemas.microsoft.com/office/powerpoint/2010/main" val="130615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or practitioners had to manually design and extract relevant features from images (such as color, texture, or shape of skin lesions) before applying machine learning algorithms.</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5</a:t>
            </a:fld>
            <a:endParaRPr lang="en-SA"/>
          </a:p>
        </p:txBody>
      </p:sp>
    </p:spTree>
    <p:extLst>
      <p:ext uri="{BB962C8B-B14F-4D97-AF65-F5344CB8AC3E}">
        <p14:creationId xmlns:p14="http://schemas.microsoft.com/office/powerpoint/2010/main" val="274584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5F832-4419-AC20-1DC2-A97C4308A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2B4CB-7E4D-7AA3-C435-A911990EC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DD487-6D6E-01E3-2FB2-02BAA7B383A3}"/>
              </a:ext>
            </a:extLst>
          </p:cNvPr>
          <p:cNvSpPr>
            <a:spLocks noGrp="1"/>
          </p:cNvSpPr>
          <p:nvPr>
            <p:ph type="body" idx="1"/>
          </p:nvPr>
        </p:nvSpPr>
        <p:spPr/>
        <p:txBody>
          <a:bodyPr/>
          <a:lstStyle/>
          <a:p>
            <a:r>
              <a:rPr lang="en-US" dirty="0"/>
              <a:t>Our model is based on </a:t>
            </a:r>
            <a:r>
              <a:rPr lang="en-US" b="1" dirty="0"/>
              <a:t>ResNet50</a:t>
            </a:r>
            <a:r>
              <a:rPr lang="en-US" dirty="0"/>
              <a:t> with a Soft Attention module inserted before the global pooling layer.</a:t>
            </a:r>
          </a:p>
          <a:p>
            <a:r>
              <a:rPr lang="en-US" dirty="0"/>
              <a:t>The attention module helps the network focus on lesion regions—such as borders and color variation—by assigning different weights across spatial features.</a:t>
            </a:r>
          </a:p>
          <a:p>
            <a:r>
              <a:rPr lang="en-US" dirty="0"/>
              <a:t>We used </a:t>
            </a:r>
            <a:r>
              <a:rPr lang="en-US" b="1" dirty="0"/>
              <a:t>label smoothing</a:t>
            </a:r>
            <a:r>
              <a:rPr lang="en-US" dirty="0"/>
              <a:t>, </a:t>
            </a:r>
            <a:r>
              <a:rPr lang="en-US" b="1" dirty="0"/>
              <a:t>L2 regularization</a:t>
            </a:r>
            <a:r>
              <a:rPr lang="en-US" dirty="0"/>
              <a:t>, and a </a:t>
            </a:r>
            <a:r>
              <a:rPr lang="en-US" b="1" dirty="0"/>
              <a:t>two-phase training strategy</a:t>
            </a:r>
            <a:r>
              <a:rPr lang="en-US" dirty="0"/>
              <a:t> to enhance generalization.</a:t>
            </a:r>
          </a:p>
          <a:p>
            <a:endParaRPr lang="en-US" dirty="0"/>
          </a:p>
          <a:p>
            <a:endParaRPr lang="en-US" dirty="0"/>
          </a:p>
          <a:p>
            <a:pPr algn="l"/>
            <a:r>
              <a:rPr lang="en-US" b="1" i="0" u="none" strike="noStrike" dirty="0">
                <a:solidFill>
                  <a:srgbClr val="000000"/>
                </a:solidFill>
                <a:effectLst/>
              </a:rPr>
              <a:t>Dataset &amp; Preprocessing</a:t>
            </a:r>
          </a:p>
          <a:p>
            <a:pPr algn="l">
              <a:buFont typeface="Arial" panose="020B0604020202020204" pitchFamily="34" charset="0"/>
              <a:buChar char="•"/>
            </a:pPr>
            <a:r>
              <a:rPr lang="en-US" b="0" i="0" u="none" strike="noStrike" dirty="0">
                <a:solidFill>
                  <a:srgbClr val="000000"/>
                </a:solidFill>
                <a:effectLst/>
              </a:rPr>
              <a:t>We used the </a:t>
            </a:r>
            <a:r>
              <a:rPr lang="en-US" b="1" i="0" u="none" strike="noStrike" dirty="0">
                <a:solidFill>
                  <a:srgbClr val="000000"/>
                </a:solidFill>
                <a:effectLst/>
              </a:rPr>
              <a:t>HAM10000</a:t>
            </a:r>
            <a:r>
              <a:rPr lang="en-US" b="0" i="0" u="none" strike="noStrike" dirty="0">
                <a:solidFill>
                  <a:srgbClr val="000000"/>
                </a:solidFill>
                <a:effectLst/>
              </a:rPr>
              <a:t> dataset with over 10,000 dermoscopic images across </a:t>
            </a:r>
            <a:r>
              <a:rPr lang="en-US" b="1" i="0" u="none" strike="noStrike" dirty="0">
                <a:solidFill>
                  <a:srgbClr val="000000"/>
                </a:solidFill>
                <a:effectLst/>
              </a:rPr>
              <a:t>seven lesion classes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data is highly imbalanced—most images are nevi.</a:t>
            </a:r>
          </a:p>
          <a:p>
            <a:pPr algn="l">
              <a:buFont typeface="Arial" panose="020B0604020202020204" pitchFamily="34" charset="0"/>
              <a:buChar char="•"/>
            </a:pPr>
            <a:r>
              <a:rPr lang="en-US" b="0" i="0" u="none" strike="noStrike" dirty="0">
                <a:solidFill>
                  <a:srgbClr val="000000"/>
                </a:solidFill>
                <a:effectLst/>
              </a:rPr>
              <a:t>So we applied </a:t>
            </a:r>
            <a:r>
              <a:rPr lang="en-US" b="1" i="0" u="none" strike="noStrike" dirty="0">
                <a:solidFill>
                  <a:srgbClr val="000000"/>
                </a:solidFill>
                <a:effectLst/>
              </a:rPr>
              <a:t>class-wise augmentation</a:t>
            </a:r>
            <a:r>
              <a:rPr lang="en-US" b="0" i="0" u="none" strike="noStrike" dirty="0">
                <a:solidFill>
                  <a:srgbClr val="000000"/>
                </a:solidFill>
                <a:effectLst/>
              </a:rPr>
              <a:t> to ensure each class had around 2,000 samples.</a:t>
            </a:r>
          </a:p>
          <a:p>
            <a:pPr algn="l">
              <a:buFont typeface="Arial" panose="020B0604020202020204" pitchFamily="34" charset="0"/>
              <a:buChar char="•"/>
            </a:pPr>
            <a:r>
              <a:rPr lang="en-US" b="0" i="0" u="none" strike="noStrike" dirty="0">
                <a:solidFill>
                  <a:srgbClr val="000000"/>
                </a:solidFill>
                <a:effectLst/>
              </a:rPr>
              <a:t>Images were resized and normalized, and we used random flips, rotations, and brightness shifts to improve robustness.</a:t>
            </a:r>
          </a:p>
          <a:p>
            <a:endParaRPr lang="en-US" dirty="0"/>
          </a:p>
        </p:txBody>
      </p:sp>
      <p:sp>
        <p:nvSpPr>
          <p:cNvPr id="4" name="Slide Number Placeholder 3">
            <a:extLst>
              <a:ext uri="{FF2B5EF4-FFF2-40B4-BE49-F238E27FC236}">
                <a16:creationId xmlns:a16="http://schemas.microsoft.com/office/drawing/2014/main" id="{9722C5DE-13A8-6390-5197-AC2180362683}"/>
              </a:ext>
            </a:extLst>
          </p:cNvPr>
          <p:cNvSpPr>
            <a:spLocks noGrp="1"/>
          </p:cNvSpPr>
          <p:nvPr>
            <p:ph type="sldNum" sz="quarter" idx="5"/>
          </p:nvPr>
        </p:nvSpPr>
        <p:spPr/>
        <p:txBody>
          <a:bodyPr/>
          <a:lstStyle/>
          <a:p>
            <a:fld id="{0BBDD4FC-427A-EB44-A622-EE35857FC459}" type="slidenum">
              <a:rPr lang="en-SA" smtClean="0"/>
              <a:t>7</a:t>
            </a:fld>
            <a:endParaRPr lang="en-SA"/>
          </a:p>
        </p:txBody>
      </p:sp>
    </p:spTree>
    <p:extLst>
      <p:ext uri="{BB962C8B-B14F-4D97-AF65-F5344CB8AC3E}">
        <p14:creationId xmlns:p14="http://schemas.microsoft.com/office/powerpoint/2010/main" val="9175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This architecture enhances a pre-trained ResNet50 backbone with a </a:t>
            </a:r>
            <a:r>
              <a:rPr lang="en-US" b="1" i="0" dirty="0">
                <a:solidFill>
                  <a:srgbClr val="404040"/>
                </a:solidFill>
                <a:effectLst/>
                <a:latin typeface="DeepSeek-CJK-patch"/>
              </a:rPr>
              <a:t>multi-head soft attention mechanism</a:t>
            </a:r>
            <a:r>
              <a:rPr lang="en-US" b="0" i="0" dirty="0">
                <a:solidFill>
                  <a:srgbClr val="404040"/>
                </a:solidFill>
                <a:effectLst/>
                <a:latin typeface="DeepSeek-CJK-patch"/>
              </a:rPr>
              <a:t> to focus on salient image regions. The model processes features through three parallel pathways: (1) an attention branch using 3D convolutions and 16 attention heads, followed by 2×2 max pooling; (2) a main path with standard 2×2 pooling; and (3) a context path with 3×3 pooling (stride=1) to preserve spatial information. These streams merge via concatenation, combining attended features with multi-scale representations. The fused features pass through a robust classification head featuring </a:t>
            </a:r>
            <a:r>
              <a:rPr lang="en-US" b="1" i="0" dirty="0">
                <a:solidFill>
                  <a:srgbClr val="404040"/>
                </a:solidFill>
                <a:effectLst/>
                <a:latin typeface="DeepSeek-CJK-patch"/>
              </a:rPr>
              <a:t>heavy regularization</a:t>
            </a:r>
            <a:r>
              <a:rPr lang="en-US" b="0" i="0" dirty="0">
                <a:solidFill>
                  <a:srgbClr val="404040"/>
                </a:solidFill>
                <a:effectLst/>
                <a:latin typeface="DeepSeek-CJK-patch"/>
              </a:rPr>
              <a:t> (0.5 dropout, label smoothing, L2 penalties) and batch normalization across two dense layers (512→256 units). Ultimately, the model outputs class probabilities via </a:t>
            </a:r>
            <a:r>
              <a:rPr lang="en-US" b="0" i="0" dirty="0" err="1">
                <a:solidFill>
                  <a:srgbClr val="404040"/>
                </a:solidFill>
                <a:effectLst/>
                <a:latin typeface="DeepSeek-CJK-patch"/>
              </a:rPr>
              <a:t>softmax</a:t>
            </a:r>
            <a:r>
              <a:rPr lang="en-US" b="0" i="0" dirty="0">
                <a:solidFill>
                  <a:srgbClr val="404040"/>
                </a:solidFill>
                <a:effectLst/>
                <a:latin typeface="DeepSeek-CJK-patch"/>
              </a:rPr>
              <a:t>, leveraging both attention-driven localization and hierarchical feature learning while mitigating overfitting through systematic regularization. The entire system is optimized with Adam (LR=1e-4) for balanced convergence.</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10</a:t>
            </a:fld>
            <a:endParaRPr lang="en-SA"/>
          </a:p>
        </p:txBody>
      </p:sp>
    </p:spTree>
    <p:extLst>
      <p:ext uri="{BB962C8B-B14F-4D97-AF65-F5344CB8AC3E}">
        <p14:creationId xmlns:p14="http://schemas.microsoft.com/office/powerpoint/2010/main" val="185378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Font typeface="+mj-lt"/>
              <a:buAutoNum type="arabicPeriod"/>
            </a:pPr>
            <a:r>
              <a:rPr lang="en-US" b="1" i="0" dirty="0">
                <a:solidFill>
                  <a:srgbClr val="404040"/>
                </a:solidFill>
                <a:effectLst/>
                <a:latin typeface="DeepSeek-CJK-patch"/>
              </a:rPr>
              <a:t>The Photo (Input)</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start with a detailed 14×14 grid photo that highlights 1,024 important clues (like colors, edges, objects).</a:t>
            </a:r>
          </a:p>
          <a:p>
            <a:pPr algn="l">
              <a:lnSpc>
                <a:spcPts val="2143"/>
              </a:lnSpc>
              <a:spcBef>
                <a:spcPts val="1029"/>
              </a:spcBef>
              <a:spcAft>
                <a:spcPts val="1029"/>
              </a:spcAft>
              <a:buFont typeface="+mj-lt"/>
              <a:buAutoNum type="arabicPeriod" startAt="2"/>
            </a:pPr>
            <a:r>
              <a:rPr lang="en-US" b="1" i="0" dirty="0">
                <a:solidFill>
                  <a:srgbClr val="404040"/>
                </a:solidFill>
                <a:effectLst/>
                <a:latin typeface="DeepSeek-CJK-patch"/>
              </a:rPr>
              <a:t>Your Magnifying Glasses (3D Convolution)</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use 16 special magnifying glasses (attention heads) that each focus on different 3×3 areas of the photo to spot subtle patterns.</a:t>
            </a:r>
          </a:p>
          <a:p>
            <a:pPr algn="l">
              <a:lnSpc>
                <a:spcPts val="2143"/>
              </a:lnSpc>
              <a:spcBef>
                <a:spcPts val="1029"/>
              </a:spcBef>
              <a:spcAft>
                <a:spcPts val="1029"/>
              </a:spcAft>
              <a:buFont typeface="+mj-lt"/>
              <a:buAutoNum type="arabicPeriod" startAt="3"/>
            </a:pPr>
            <a:r>
              <a:rPr lang="en-US" b="1" i="0" dirty="0">
                <a:solidFill>
                  <a:srgbClr val="404040"/>
                </a:solidFill>
                <a:effectLst/>
                <a:latin typeface="DeepSeek-CJK-patch"/>
              </a:rPr>
              <a:t>Suspect Highlighting (Attention Scores)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Each magnifying glass assigns "suspect scores" to every spot on the photo (16 sets of 14×14 scores) showing where to look closer.</a:t>
            </a:r>
          </a:p>
          <a:p>
            <a:pPr algn="l">
              <a:lnSpc>
                <a:spcPts val="2143"/>
              </a:lnSpc>
              <a:spcBef>
                <a:spcPts val="1029"/>
              </a:spcBef>
              <a:spcAft>
                <a:spcPts val="1029"/>
              </a:spcAft>
              <a:buFont typeface="+mj-lt"/>
              <a:buAutoNum type="arabicPeriod" startAt="4"/>
            </a:pPr>
            <a:r>
              <a:rPr lang="en-US" b="1" i="0" dirty="0">
                <a:solidFill>
                  <a:srgbClr val="404040"/>
                </a:solidFill>
                <a:effectLst/>
                <a:latin typeface="DeepSeek-CJK-patch"/>
              </a:rPr>
              <a:t>Prioritizing Clues (</a:t>
            </a:r>
            <a:r>
              <a:rPr lang="en-US" b="1" i="0" dirty="0" err="1">
                <a:solidFill>
                  <a:srgbClr val="404040"/>
                </a:solidFill>
                <a:effectLst/>
                <a:latin typeface="DeepSeek-CJK-patch"/>
              </a:rPr>
              <a:t>Softmax</a:t>
            </a:r>
            <a:r>
              <a:rPr lang="en-US" b="1" i="0" dirty="0">
                <a:solidFill>
                  <a:srgbClr val="404040"/>
                </a:solidFill>
                <a:effectLst/>
                <a:latin typeface="DeepSeek-CJK-patch"/>
              </a:rPr>
              <a:t>)</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compare all scores and highlight only the most important spots in red (like heat maps), dimming less important areas.</a:t>
            </a:r>
          </a:p>
          <a:p>
            <a:pPr algn="l">
              <a:lnSpc>
                <a:spcPts val="2143"/>
              </a:lnSpc>
              <a:spcBef>
                <a:spcPts val="1029"/>
              </a:spcBef>
              <a:spcAft>
                <a:spcPts val="1029"/>
              </a:spcAft>
              <a:buFont typeface="+mj-lt"/>
              <a:buAutoNum type="arabicPeriod" startAt="5"/>
            </a:pPr>
            <a:r>
              <a:rPr lang="en-US" b="1" i="0" dirty="0">
                <a:solidFill>
                  <a:srgbClr val="404040"/>
                </a:solidFill>
                <a:effectLst/>
                <a:latin typeface="DeepSeek-CJK-patch"/>
              </a:rPr>
              <a:t>Zooming In (Multiply)</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now examine only the red-highlighted areas in full detail, making the important clues clearer (enhanced 14×14×1024 features).</a:t>
            </a:r>
          </a:p>
          <a:p>
            <a:pPr algn="l">
              <a:lnSpc>
                <a:spcPts val="2143"/>
              </a:lnSpc>
              <a:spcBef>
                <a:spcPts val="1029"/>
              </a:spcBef>
              <a:spcAft>
                <a:spcPts val="1029"/>
              </a:spcAft>
              <a:buFont typeface="+mj-lt"/>
              <a:buAutoNum type="arabicPeriod" startAt="6"/>
            </a:pPr>
            <a:r>
              <a:rPr lang="en-US" b="1" i="0" dirty="0">
                <a:solidFill>
                  <a:srgbClr val="404040"/>
                </a:solidFill>
                <a:effectLst/>
                <a:latin typeface="DeepSeek-CJK-patch"/>
              </a:rPr>
              <a:t>Combining Evidence (Concatenate)</a:t>
            </a:r>
            <a:endParaRPr lang="en-US"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0" i="0" dirty="0">
                <a:solidFill>
                  <a:srgbClr val="404040"/>
                </a:solidFill>
                <a:effectLst/>
                <a:latin typeface="DeepSeek-CJK-patch"/>
              </a:rPr>
              <a:t>You merge:</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The zoomed-in clues</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The original full photo</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 blurred version (3×3 </a:t>
            </a:r>
            <a:r>
              <a:rPr lang="en-US" b="0" i="0" dirty="0" err="1">
                <a:solidFill>
                  <a:srgbClr val="404040"/>
                </a:solidFill>
                <a:effectLst/>
                <a:latin typeface="DeepSeek-CJK-patch"/>
              </a:rPr>
              <a:t>maxpool</a:t>
            </a:r>
            <a:r>
              <a:rPr lang="en-US" b="0" i="0" dirty="0">
                <a:solidFill>
                  <a:srgbClr val="404040"/>
                </a:solidFill>
                <a:effectLst/>
                <a:latin typeface="DeepSeek-CJK-patch"/>
              </a:rPr>
              <a:t>) to see the big picture</a:t>
            </a:r>
            <a:br>
              <a:rPr lang="en-US" b="0" i="0" dirty="0">
                <a:solidFill>
                  <a:srgbClr val="404040"/>
                </a:solidFill>
                <a:effectLst/>
                <a:latin typeface="DeepSeek-CJK-patch"/>
              </a:rPr>
            </a:br>
            <a:r>
              <a:rPr lang="en-US" b="0" i="0" dirty="0">
                <a:solidFill>
                  <a:srgbClr val="404040"/>
                </a:solidFill>
                <a:effectLst/>
                <a:latin typeface="DeepSeek-CJK-patch"/>
              </a:rPr>
              <a:t>Result: A super-complete 14×14×2048 evidence board!</a:t>
            </a:r>
          </a:p>
          <a:p>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11</a:t>
            </a:fld>
            <a:endParaRPr lang="en-SA"/>
          </a:p>
        </p:txBody>
      </p:sp>
    </p:spTree>
    <p:extLst>
      <p:ext uri="{BB962C8B-B14F-4D97-AF65-F5344CB8AC3E}">
        <p14:creationId xmlns:p14="http://schemas.microsoft.com/office/powerpoint/2010/main" val="177914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14</a:t>
            </a:fld>
            <a:endParaRPr lang="en-SA"/>
          </a:p>
        </p:txBody>
      </p:sp>
    </p:spTree>
    <p:extLst>
      <p:ext uri="{BB962C8B-B14F-4D97-AF65-F5344CB8AC3E}">
        <p14:creationId xmlns:p14="http://schemas.microsoft.com/office/powerpoint/2010/main" val="2354026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2317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885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651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4062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6903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45199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311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73053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352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4570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4/22/25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2229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4/22/25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344037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27" r:id="rId7"/>
    <p:sldLayoutId id="2147483728" r:id="rId8"/>
    <p:sldLayoutId id="2147483729" r:id="rId9"/>
    <p:sldLayoutId id="2147483730" r:id="rId10"/>
    <p:sldLayoutId id="2147483737"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kin Health Redefined: How DermAssist and Google Health Are Transforming Dermatology">
            <a:extLst>
              <a:ext uri="{FF2B5EF4-FFF2-40B4-BE49-F238E27FC236}">
                <a16:creationId xmlns:a16="http://schemas.microsoft.com/office/drawing/2014/main" id="{9A17F388-E3E3-2D00-FB22-F3D7AAA711D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09E4758-681C-3F10-4B9B-F41C9707BB1D}"/>
              </a:ext>
            </a:extLst>
          </p:cNvPr>
          <p:cNvSpPr>
            <a:spLocks noGrp="1"/>
          </p:cNvSpPr>
          <p:nvPr>
            <p:ph type="ctrTitle"/>
          </p:nvPr>
        </p:nvSpPr>
        <p:spPr>
          <a:xfrm>
            <a:off x="1600200" y="1261872"/>
            <a:ext cx="8407400" cy="2852928"/>
          </a:xfrm>
        </p:spPr>
        <p:txBody>
          <a:bodyPr>
            <a:normAutofit/>
          </a:bodyPr>
          <a:lstStyle/>
          <a:p>
            <a:r>
              <a:rPr lang="en-US" sz="4400" b="1" dirty="0">
                <a:solidFill>
                  <a:srgbClr val="FFFFFF"/>
                </a:solidFill>
                <a:effectLst>
                  <a:outerShdw blurRad="50800" dist="38100" dir="5400000" algn="t" rotWithShape="0">
                    <a:prstClr val="black">
                      <a:alpha val="40000"/>
                    </a:prstClr>
                  </a:outerShdw>
                </a:effectLst>
              </a:rPr>
              <a:t>Deep-Lesion Scan</a:t>
            </a:r>
            <a:endParaRPr lang="en-SA" sz="4400" b="1" dirty="0">
              <a:solidFill>
                <a:srgbClr val="FFFFFF"/>
              </a:solidFill>
              <a:effectLst>
                <a:outerShdw blurRad="50800" dist="38100" dir="5400000" algn="t" rotWithShape="0">
                  <a:prstClr val="black">
                    <a:alpha val="40000"/>
                  </a:prstClr>
                </a:outerShdw>
              </a:effectLst>
            </a:endParaRPr>
          </a:p>
        </p:txBody>
      </p:sp>
      <p:sp>
        <p:nvSpPr>
          <p:cNvPr id="5" name="Subtitle 4">
            <a:extLst>
              <a:ext uri="{FF2B5EF4-FFF2-40B4-BE49-F238E27FC236}">
                <a16:creationId xmlns:a16="http://schemas.microsoft.com/office/drawing/2014/main" id="{D36335DC-0AA2-8811-B26C-1551E612563F}"/>
              </a:ext>
            </a:extLst>
          </p:cNvPr>
          <p:cNvSpPr>
            <a:spLocks noGrp="1"/>
          </p:cNvSpPr>
          <p:nvPr>
            <p:ph type="subTitle" idx="1"/>
          </p:nvPr>
        </p:nvSpPr>
        <p:spPr>
          <a:xfrm>
            <a:off x="1600199" y="4681728"/>
            <a:ext cx="7984067" cy="929296"/>
          </a:xfrm>
        </p:spPr>
        <p:txBody>
          <a:bodyPr>
            <a:normAutofit fontScale="85000" lnSpcReduction="20000"/>
          </a:bodyPr>
          <a:lstStyle/>
          <a:p>
            <a:r>
              <a:rPr lang="en-US" b="0" cap="none" spc="0" dirty="0">
                <a:solidFill>
                  <a:srgbClr val="FFFFFF"/>
                </a:solidFill>
                <a:ea typeface="Bodoni Ornaments" pitchFamily="2" charset="0"/>
                <a:cs typeface="Angsana New" panose="02020603050405020304" pitchFamily="18" charset="-34"/>
              </a:rPr>
              <a:t>A Soft Attention-enhanced </a:t>
            </a:r>
            <a:r>
              <a:rPr lang="en-US" b="0" cap="none" spc="0" dirty="0" err="1">
                <a:solidFill>
                  <a:srgbClr val="FFFFFF"/>
                </a:solidFill>
                <a:ea typeface="Bodoni Ornaments" pitchFamily="2" charset="0"/>
                <a:cs typeface="Angsana New" panose="02020603050405020304" pitchFamily="18" charset="-34"/>
              </a:rPr>
              <a:t>ResNet</a:t>
            </a:r>
            <a:r>
              <a:rPr lang="en-US" b="0" cap="none" spc="0" dirty="0">
                <a:solidFill>
                  <a:srgbClr val="FFFFFF"/>
                </a:solidFill>
                <a:ea typeface="Bodoni Ornaments" pitchFamily="2" charset="0"/>
                <a:cs typeface="Angsana New" panose="02020603050405020304" pitchFamily="18" charset="-34"/>
              </a:rPr>
              <a:t> Model For Multi-class Dermoscopic Image Diagnosis</a:t>
            </a:r>
          </a:p>
          <a:p>
            <a:br>
              <a:rPr lang="en-US" b="0" cap="none" spc="0" dirty="0">
                <a:solidFill>
                  <a:srgbClr val="FFFFFF"/>
                </a:solidFill>
                <a:ea typeface="Bodoni Ornaments" pitchFamily="2" charset="0"/>
                <a:cs typeface="Angsana New" panose="02020603050405020304" pitchFamily="18" charset="-34"/>
              </a:rPr>
            </a:br>
            <a:endParaRPr lang="en-SA" b="0" cap="none" spc="0" dirty="0">
              <a:solidFill>
                <a:srgbClr val="FFFFFF"/>
              </a:solidFill>
              <a:ea typeface="Bodoni Ornaments" pitchFamily="2" charset="0"/>
              <a:cs typeface="Angsana New" panose="02020603050405020304" pitchFamily="18" charset="-34"/>
            </a:endParaRPr>
          </a:p>
        </p:txBody>
      </p:sp>
      <p:sp>
        <p:nvSpPr>
          <p:cNvPr id="3089" name="Rectangle 3088">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4698A6-E349-2D72-07EA-EBA1BB845013}"/>
              </a:ext>
            </a:extLst>
          </p:cNvPr>
          <p:cNvSpPr txBox="1"/>
          <p:nvPr/>
        </p:nvSpPr>
        <p:spPr>
          <a:xfrm>
            <a:off x="1600198" y="5103673"/>
            <a:ext cx="6104466" cy="1169551"/>
          </a:xfrm>
          <a:prstGeom prst="rect">
            <a:avLst/>
          </a:prstGeom>
          <a:noFill/>
        </p:spPr>
        <p:txBody>
          <a:bodyPr wrap="square">
            <a:spAutoFit/>
          </a:bodyPr>
          <a:lstStyle/>
          <a:p>
            <a:pPr algn="l"/>
            <a:r>
              <a:rPr lang="en-US" sz="1400" i="0" u="none" strike="noStrike" dirty="0">
                <a:solidFill>
                  <a:schemeClr val="tx2">
                    <a:lumMod val="20000"/>
                    <a:lumOff val="80000"/>
                  </a:schemeClr>
                </a:solidFill>
                <a:effectLst/>
              </a:rPr>
              <a:t>Prepared by :</a:t>
            </a:r>
          </a:p>
          <a:p>
            <a:pPr algn="l"/>
            <a:r>
              <a:rPr lang="en-US" sz="1400" b="0" i="0" u="none" strike="noStrike" dirty="0">
                <a:solidFill>
                  <a:schemeClr val="tx2">
                    <a:lumMod val="20000"/>
                    <a:lumOff val="80000"/>
                  </a:schemeClr>
                </a:solidFill>
                <a:effectLst/>
              </a:rPr>
              <a:t>Danya Imran</a:t>
            </a:r>
            <a:endParaRPr lang="en-US" sz="1400" dirty="0">
              <a:solidFill>
                <a:schemeClr val="tx2">
                  <a:lumMod val="20000"/>
                  <a:lumOff val="80000"/>
                </a:schemeClr>
              </a:solidFill>
            </a:endParaRPr>
          </a:p>
          <a:p>
            <a:pPr algn="l"/>
            <a:r>
              <a:rPr lang="en-US" sz="1400" b="0" i="0" u="none" strike="noStrike" dirty="0">
                <a:solidFill>
                  <a:schemeClr val="tx2">
                    <a:lumMod val="20000"/>
                    <a:lumOff val="80000"/>
                  </a:schemeClr>
                </a:solidFill>
                <a:effectLst/>
              </a:rPr>
              <a:t>Norah </a:t>
            </a:r>
            <a:r>
              <a:rPr lang="en-US" sz="1400" b="0" i="0" u="none" strike="noStrike" dirty="0" err="1">
                <a:solidFill>
                  <a:schemeClr val="tx2">
                    <a:lumMod val="20000"/>
                    <a:lumOff val="80000"/>
                  </a:schemeClr>
                </a:solidFill>
                <a:effectLst/>
              </a:rPr>
              <a:t>Alhusaini</a:t>
            </a:r>
            <a:endParaRPr lang="en-US" sz="1400" dirty="0">
              <a:solidFill>
                <a:schemeClr val="tx2">
                  <a:lumMod val="20000"/>
                  <a:lumOff val="80000"/>
                </a:schemeClr>
              </a:solidFill>
            </a:endParaRPr>
          </a:p>
          <a:p>
            <a:pPr algn="l"/>
            <a:r>
              <a:rPr lang="en-US" sz="1400" b="0" i="0" u="none" strike="noStrike" dirty="0">
                <a:solidFill>
                  <a:schemeClr val="tx2">
                    <a:lumMod val="20000"/>
                    <a:lumOff val="80000"/>
                  </a:schemeClr>
                </a:solidFill>
                <a:effectLst/>
              </a:rPr>
              <a:t>Shaima Alwahas</a:t>
            </a:r>
          </a:p>
          <a:p>
            <a:r>
              <a:rPr lang="en-US" sz="1400" b="0" i="0" u="none" strike="noStrike" dirty="0">
                <a:solidFill>
                  <a:schemeClr val="tx2">
                    <a:lumMod val="20000"/>
                    <a:lumOff val="80000"/>
                  </a:schemeClr>
                </a:solidFill>
                <a:effectLst/>
              </a:rPr>
              <a:t>For ICS 504 - Deep Learning - Dr. Muzammil Behzad</a:t>
            </a:r>
          </a:p>
        </p:txBody>
      </p:sp>
    </p:spTree>
    <p:extLst>
      <p:ext uri="{BB962C8B-B14F-4D97-AF65-F5344CB8AC3E}">
        <p14:creationId xmlns:p14="http://schemas.microsoft.com/office/powerpoint/2010/main" val="240492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4" name="Freeform: Shape 13">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7" name="Rectangle 16">
            <a:extLst>
              <a:ext uri="{FF2B5EF4-FFF2-40B4-BE49-F238E27FC236}">
                <a16:creationId xmlns:a16="http://schemas.microsoft.com/office/drawing/2014/main" id="{4E9A1F58-45EE-4D82-98FB-E3F037590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C727D49-D2FD-46AD-8B1A-11C9E5D9A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3506250"/>
            <a:ext cx="6096000" cy="335174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77DB1C2B-A281-41EA-98EB-489A3DCD6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685" y="791772"/>
            <a:ext cx="6610507" cy="5228536"/>
          </a:xfrm>
          <a:prstGeom prst="rect">
            <a:avLst/>
          </a:prstGeom>
          <a:solidFill>
            <a:schemeClr val="accent1">
              <a:lumMod val="20000"/>
              <a:lumOff val="80000"/>
            </a:schemeClr>
          </a:solidFill>
          <a:ln w="38100">
            <a:noFill/>
          </a:ln>
          <a:effectLst>
            <a:outerShdw dist="190500" dir="816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397E1-9A28-6747-7847-1FE498F0C70E}"/>
              </a:ext>
            </a:extLst>
          </p:cNvPr>
          <p:cNvSpPr>
            <a:spLocks noGrp="1"/>
          </p:cNvSpPr>
          <p:nvPr>
            <p:ph type="title"/>
          </p:nvPr>
        </p:nvSpPr>
        <p:spPr>
          <a:xfrm>
            <a:off x="1205174" y="837692"/>
            <a:ext cx="6844694" cy="1362658"/>
          </a:xfrm>
        </p:spPr>
        <p:txBody>
          <a:bodyPr vert="horz" lIns="91440" tIns="45720" rIns="91440" bIns="45720" rtlCol="0" anchor="t">
            <a:normAutofit/>
          </a:bodyPr>
          <a:lstStyle/>
          <a:p>
            <a:pPr>
              <a:lnSpc>
                <a:spcPct val="130000"/>
              </a:lnSpc>
            </a:pPr>
            <a:r>
              <a:rPr lang="en-US" sz="4000" cap="none" spc="0" dirty="0">
                <a:solidFill>
                  <a:srgbClr val="000000"/>
                </a:solidFill>
                <a:latin typeface="Abadi MT Condensed Light" panose="020B0306030101010103" pitchFamily="34" charset="77"/>
                <a:cs typeface="Consolas" panose="020B0609020204030204" pitchFamily="49" charset="0"/>
              </a:rPr>
              <a:t>Model Architecture</a:t>
            </a:r>
          </a:p>
        </p:txBody>
      </p:sp>
      <p:sp>
        <p:nvSpPr>
          <p:cNvPr id="4" name="Text Placeholder 3">
            <a:extLst>
              <a:ext uri="{FF2B5EF4-FFF2-40B4-BE49-F238E27FC236}">
                <a16:creationId xmlns:a16="http://schemas.microsoft.com/office/drawing/2014/main" id="{51DD2F76-5819-9631-1B3D-89CA5B6B3E2C}"/>
              </a:ext>
            </a:extLst>
          </p:cNvPr>
          <p:cNvSpPr>
            <a:spLocks noGrp="1"/>
          </p:cNvSpPr>
          <p:nvPr>
            <p:ph type="body" sz="half" idx="2"/>
          </p:nvPr>
        </p:nvSpPr>
        <p:spPr>
          <a:xfrm>
            <a:off x="1178997" y="1785880"/>
            <a:ext cx="6106023" cy="3955047"/>
          </a:xfrm>
        </p:spPr>
        <p:txBody>
          <a:bodyPr vert="horz" lIns="91440" tIns="45720" rIns="91440" bIns="45720" rtlCol="0">
            <a:noAutofit/>
          </a:bodyPr>
          <a:lstStyle/>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ResNet50 Backbone</a:t>
            </a:r>
            <a:r>
              <a:rPr lang="en-US" sz="1400" b="0" i="0" dirty="0">
                <a:solidFill>
                  <a:srgbClr val="404040"/>
                </a:solidFill>
                <a:effectLst/>
              </a:rPr>
              <a:t> – Pre-trained on ImageNet for robust feature extraction.</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Soft Attention Block</a:t>
            </a:r>
            <a:r>
              <a:rPr lang="en-US" sz="1400" b="0" i="0" dirty="0">
                <a:solidFill>
                  <a:srgbClr val="404040"/>
                </a:solidFill>
                <a:effectLst/>
              </a:rPr>
              <a:t> – Uses </a:t>
            </a:r>
            <a:r>
              <a:rPr lang="en-US" sz="1400" b="1" i="0" dirty="0">
                <a:solidFill>
                  <a:srgbClr val="404040"/>
                </a:solidFill>
                <a:effectLst/>
              </a:rPr>
              <a:t>3D Conv + 16 attention heads</a:t>
            </a:r>
            <a:r>
              <a:rPr lang="en-US" sz="1400" b="0" i="0" dirty="0">
                <a:solidFill>
                  <a:srgbClr val="404040"/>
                </a:solidFill>
                <a:effectLst/>
              </a:rPr>
              <a:t> to highlight important regions.</a:t>
            </a:r>
          </a:p>
          <a:p>
            <a:pPr algn="l">
              <a:lnSpc>
                <a:spcPct val="100000"/>
              </a:lnSpc>
              <a:spcBef>
                <a:spcPts val="50"/>
              </a:spcBef>
              <a:spcAft>
                <a:spcPts val="300"/>
              </a:spcAft>
              <a:buFont typeface="Arial" panose="020B0604020202020204" pitchFamily="34" charset="0"/>
              <a:buChar char="•"/>
            </a:pPr>
            <a:r>
              <a:rPr lang="en-US" sz="1400" b="1" i="0" dirty="0">
                <a:solidFill>
                  <a:srgbClr val="404040"/>
                </a:solidFill>
                <a:effectLst/>
              </a:rPr>
              <a:t>Multi-Scale Pooling</a:t>
            </a:r>
            <a:r>
              <a:rPr lang="en-US" sz="1400" b="0" i="0" dirty="0">
                <a:solidFill>
                  <a:srgbClr val="404040"/>
                </a:solidFill>
                <a:effectLst/>
              </a:rPr>
              <a:t> – Combines:</a:t>
            </a:r>
          </a:p>
          <a:p>
            <a:pPr marL="742950" lvl="1" indent="-285750" algn="l">
              <a:lnSpc>
                <a:spcPct val="100000"/>
              </a:lnSpc>
              <a:spcBef>
                <a:spcPts val="50"/>
              </a:spcBef>
              <a:spcAft>
                <a:spcPts val="1029"/>
              </a:spcAft>
              <a:buFont typeface="Arial" panose="020B0604020202020204" pitchFamily="34" charset="0"/>
              <a:buChar char="•"/>
            </a:pPr>
            <a:r>
              <a:rPr lang="en-US" b="0" i="0" dirty="0">
                <a:solidFill>
                  <a:srgbClr val="404040"/>
                </a:solidFill>
                <a:effectLst/>
              </a:rPr>
              <a:t>Standard </a:t>
            </a:r>
            <a:r>
              <a:rPr lang="en-US" b="1" i="0" dirty="0">
                <a:solidFill>
                  <a:srgbClr val="404040"/>
                </a:solidFill>
                <a:effectLst/>
              </a:rPr>
              <a:t>2×2 </a:t>
            </a:r>
            <a:r>
              <a:rPr lang="en-US" b="1" i="0" dirty="0" err="1">
                <a:solidFill>
                  <a:srgbClr val="404040"/>
                </a:solidFill>
                <a:effectLst/>
              </a:rPr>
              <a:t>MaxPool</a:t>
            </a:r>
            <a:endParaRPr lang="en-US" b="0" i="0" dirty="0">
              <a:solidFill>
                <a:srgbClr val="404040"/>
              </a:solidFill>
              <a:effectLst/>
            </a:endParaRPr>
          </a:p>
          <a:p>
            <a:pPr marL="742950" lvl="1" indent="-285750" algn="l">
              <a:lnSpc>
                <a:spcPct val="100000"/>
              </a:lnSpc>
              <a:spcBef>
                <a:spcPts val="50"/>
              </a:spcBef>
              <a:spcAft>
                <a:spcPts val="1029"/>
              </a:spcAft>
              <a:buFont typeface="Arial" panose="020B0604020202020204" pitchFamily="34" charset="0"/>
              <a:buChar char="•"/>
            </a:pPr>
            <a:r>
              <a:rPr lang="en-US" b="0" i="0" dirty="0">
                <a:solidFill>
                  <a:srgbClr val="404040"/>
                </a:solidFill>
                <a:effectLst/>
              </a:rPr>
              <a:t>Wider </a:t>
            </a:r>
            <a:r>
              <a:rPr lang="en-US" b="1" i="0" dirty="0">
                <a:solidFill>
                  <a:srgbClr val="404040"/>
                </a:solidFill>
                <a:effectLst/>
              </a:rPr>
              <a:t>3×3 </a:t>
            </a:r>
            <a:r>
              <a:rPr lang="en-US" b="1" i="0" dirty="0" err="1">
                <a:solidFill>
                  <a:srgbClr val="404040"/>
                </a:solidFill>
                <a:effectLst/>
              </a:rPr>
              <a:t>MaxPool</a:t>
            </a:r>
            <a:r>
              <a:rPr lang="en-US" b="1" i="0" dirty="0">
                <a:solidFill>
                  <a:srgbClr val="404040"/>
                </a:solidFill>
                <a:effectLst/>
              </a:rPr>
              <a:t> (stride=1)</a:t>
            </a:r>
            <a:r>
              <a:rPr lang="en-US" b="0" i="0" dirty="0">
                <a:solidFill>
                  <a:srgbClr val="404040"/>
                </a:solidFill>
                <a:effectLst/>
              </a:rPr>
              <a:t> for context</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Feature Fusion</a:t>
            </a:r>
            <a:r>
              <a:rPr lang="en-US" sz="1400" b="0" i="0" dirty="0">
                <a:solidFill>
                  <a:srgbClr val="404040"/>
                </a:solidFill>
                <a:effectLst/>
              </a:rPr>
              <a:t> – Concatenates attention-weighted and pooled features.</a:t>
            </a:r>
          </a:p>
          <a:p>
            <a:pPr algn="l">
              <a:lnSpc>
                <a:spcPct val="100000"/>
              </a:lnSpc>
              <a:spcBef>
                <a:spcPts val="50"/>
              </a:spcBef>
              <a:spcAft>
                <a:spcPts val="300"/>
              </a:spcAft>
              <a:buFont typeface="Arial" panose="020B0604020202020204" pitchFamily="34" charset="0"/>
              <a:buChar char="•"/>
            </a:pPr>
            <a:r>
              <a:rPr lang="en-US" sz="1400" b="1" i="0" dirty="0">
                <a:solidFill>
                  <a:srgbClr val="404040"/>
                </a:solidFill>
                <a:effectLst/>
              </a:rPr>
              <a:t>Regularization-Heavy Head</a:t>
            </a:r>
            <a:r>
              <a:rPr lang="en-US" sz="1400" b="0" i="0" dirty="0">
                <a:solidFill>
                  <a:srgbClr val="404040"/>
                </a:solidFill>
                <a:effectLst/>
              </a:rPr>
              <a:t> – Includes:</a:t>
            </a:r>
          </a:p>
          <a:p>
            <a:pPr algn="l">
              <a:lnSpc>
                <a:spcPct val="100000"/>
              </a:lnSpc>
              <a:spcBef>
                <a:spcPts val="50"/>
              </a:spcBef>
              <a:spcAft>
                <a:spcPts val="300"/>
              </a:spcAft>
            </a:pPr>
            <a:r>
              <a:rPr lang="en-US" sz="1400" dirty="0">
                <a:solidFill>
                  <a:srgbClr val="404040"/>
                </a:solidFill>
              </a:rPr>
              <a:t>	</a:t>
            </a:r>
            <a:r>
              <a:rPr lang="en-US" sz="1400" b="1" i="0" dirty="0">
                <a:solidFill>
                  <a:srgbClr val="404040"/>
                </a:solidFill>
                <a:effectLst/>
              </a:rPr>
              <a:t>Dropout (0.5)</a:t>
            </a:r>
            <a:r>
              <a:rPr lang="en-US" sz="1400" dirty="0">
                <a:solidFill>
                  <a:srgbClr val="404040"/>
                </a:solidFill>
              </a:rPr>
              <a:t>, </a:t>
            </a:r>
            <a:r>
              <a:rPr lang="en-US" sz="1400" b="1" i="0" dirty="0" err="1">
                <a:solidFill>
                  <a:srgbClr val="404040"/>
                </a:solidFill>
                <a:effectLst/>
              </a:rPr>
              <a:t>BatchNorm</a:t>
            </a:r>
            <a:r>
              <a:rPr lang="en-US" sz="1400" dirty="0">
                <a:solidFill>
                  <a:srgbClr val="404040"/>
                </a:solidFill>
              </a:rPr>
              <a:t>, </a:t>
            </a:r>
            <a:r>
              <a:rPr lang="en-US" sz="1400" b="1" i="0" dirty="0">
                <a:solidFill>
                  <a:srgbClr val="404040"/>
                </a:solidFill>
                <a:effectLst/>
              </a:rPr>
              <a:t>Label Smoothing</a:t>
            </a:r>
          </a:p>
          <a:p>
            <a:pPr algn="l">
              <a:lnSpc>
                <a:spcPct val="100000"/>
              </a:lnSpc>
              <a:spcBef>
                <a:spcPts val="50"/>
              </a:spcBef>
              <a:spcAft>
                <a:spcPts val="300"/>
              </a:spcAft>
            </a:pPr>
            <a:endParaRPr lang="en-US" sz="1400" b="0" i="0" dirty="0">
              <a:solidFill>
                <a:srgbClr val="404040"/>
              </a:solidFill>
              <a:effectLst/>
            </a:endParaRP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Optimized Training</a:t>
            </a:r>
            <a:r>
              <a:rPr lang="en-US" sz="1400" b="0" i="0" dirty="0">
                <a:solidFill>
                  <a:srgbClr val="404040"/>
                </a:solidFill>
                <a:effectLst/>
              </a:rPr>
              <a:t> – Adam (LR=1e-4) with L2 regularization.</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Output</a:t>
            </a:r>
            <a:r>
              <a:rPr lang="en-US" sz="1400" b="0" i="0" dirty="0">
                <a:solidFill>
                  <a:srgbClr val="404040"/>
                </a:solidFill>
                <a:effectLst/>
              </a:rPr>
              <a:t> – 7-class </a:t>
            </a:r>
            <a:r>
              <a:rPr lang="en-US" sz="1400" b="0" i="0" dirty="0" err="1">
                <a:solidFill>
                  <a:srgbClr val="404040"/>
                </a:solidFill>
                <a:effectLst/>
              </a:rPr>
              <a:t>softmax</a:t>
            </a:r>
            <a:r>
              <a:rPr lang="en-US" sz="1400" b="0" i="0" dirty="0">
                <a:solidFill>
                  <a:srgbClr val="404040"/>
                </a:solidFill>
                <a:effectLst/>
              </a:rPr>
              <a:t> prediction.</a:t>
            </a:r>
          </a:p>
          <a:p>
            <a:pPr indent="-228600">
              <a:lnSpc>
                <a:spcPct val="100000"/>
              </a:lnSpc>
              <a:spcBef>
                <a:spcPts val="50"/>
              </a:spcBef>
            </a:pPr>
            <a:endParaRPr lang="en-US" sz="1400" dirty="0">
              <a:solidFill>
                <a:srgbClr val="000000"/>
              </a:solidFill>
            </a:endParaRPr>
          </a:p>
        </p:txBody>
      </p:sp>
      <p:pic>
        <p:nvPicPr>
          <p:cNvPr id="8" name="Picture 7" descr="A diagram of a diagram&#10;&#10;AI-generated content may be incorrect.">
            <a:extLst>
              <a:ext uri="{FF2B5EF4-FFF2-40B4-BE49-F238E27FC236}">
                <a16:creationId xmlns:a16="http://schemas.microsoft.com/office/drawing/2014/main" id="{48E56A58-2499-7C4F-D943-04E048140563}"/>
              </a:ext>
            </a:extLst>
          </p:cNvPr>
          <p:cNvPicPr>
            <a:picLocks noChangeAspect="1"/>
          </p:cNvPicPr>
          <p:nvPr/>
        </p:nvPicPr>
        <p:blipFill>
          <a:blip r:embed="rId5"/>
          <a:stretch>
            <a:fillRect/>
          </a:stretch>
        </p:blipFill>
        <p:spPr>
          <a:xfrm>
            <a:off x="8218230" y="473135"/>
            <a:ext cx="3600657" cy="6066229"/>
          </a:xfrm>
          <a:prstGeom prst="rect">
            <a:avLst/>
          </a:prstGeom>
        </p:spPr>
      </p:pic>
    </p:spTree>
    <p:extLst>
      <p:ext uri="{BB962C8B-B14F-4D97-AF65-F5344CB8AC3E}">
        <p14:creationId xmlns:p14="http://schemas.microsoft.com/office/powerpoint/2010/main" val="293332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DF00BE-AE72-DF87-3704-0515CEA6A06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1" name="Freeform: Shape 10">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 name="Rectangle 13">
            <a:extLst>
              <a:ext uri="{FF2B5EF4-FFF2-40B4-BE49-F238E27FC236}">
                <a16:creationId xmlns:a16="http://schemas.microsoft.com/office/drawing/2014/main" id="{4E9A1F58-45EE-4D82-98FB-E3F037590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C727D49-D2FD-46AD-8B1A-11C9E5D9A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3506250"/>
            <a:ext cx="6096000" cy="335174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77DB1C2B-A281-41EA-98EB-489A3DCD6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685" y="791772"/>
            <a:ext cx="6610507" cy="5228536"/>
          </a:xfrm>
          <a:prstGeom prst="rect">
            <a:avLst/>
          </a:prstGeom>
          <a:solidFill>
            <a:schemeClr val="accent1">
              <a:lumMod val="20000"/>
              <a:lumOff val="80000"/>
            </a:schemeClr>
          </a:solidFill>
          <a:ln w="38100">
            <a:noFill/>
          </a:ln>
          <a:effectLst>
            <a:outerShdw dist="190500" dir="816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CF13F-E213-7B20-184F-7510065B0204}"/>
              </a:ext>
            </a:extLst>
          </p:cNvPr>
          <p:cNvSpPr>
            <a:spLocks noGrp="1"/>
          </p:cNvSpPr>
          <p:nvPr>
            <p:ph type="title"/>
          </p:nvPr>
        </p:nvSpPr>
        <p:spPr>
          <a:xfrm>
            <a:off x="1240483" y="905157"/>
            <a:ext cx="5349041" cy="1362658"/>
          </a:xfrm>
        </p:spPr>
        <p:txBody>
          <a:bodyPr vert="horz" lIns="91440" tIns="45720" rIns="91440" bIns="45720" rtlCol="0" anchor="t">
            <a:normAutofit/>
          </a:bodyPr>
          <a:lstStyle/>
          <a:p>
            <a:r>
              <a:rPr lang="en-US" sz="4000" cap="none" spc="0" dirty="0">
                <a:solidFill>
                  <a:srgbClr val="000000"/>
                </a:solidFill>
                <a:latin typeface="Abadi MT Condensed Light" panose="020B0306030101010103" pitchFamily="34" charset="77"/>
                <a:cs typeface="Consolas" panose="020B0609020204030204" pitchFamily="49" charset="0"/>
              </a:rPr>
              <a:t>Soft Attention</a:t>
            </a:r>
          </a:p>
        </p:txBody>
      </p:sp>
      <p:sp>
        <p:nvSpPr>
          <p:cNvPr id="4" name="Text Placeholder 3">
            <a:extLst>
              <a:ext uri="{FF2B5EF4-FFF2-40B4-BE49-F238E27FC236}">
                <a16:creationId xmlns:a16="http://schemas.microsoft.com/office/drawing/2014/main" id="{B5DA747B-EE8E-8043-8E99-98B20DD83FEA}"/>
              </a:ext>
            </a:extLst>
          </p:cNvPr>
          <p:cNvSpPr>
            <a:spLocks noGrp="1"/>
          </p:cNvSpPr>
          <p:nvPr>
            <p:ph type="body" sz="half" idx="2"/>
          </p:nvPr>
        </p:nvSpPr>
        <p:spPr>
          <a:xfrm>
            <a:off x="1316167" y="2006383"/>
            <a:ext cx="5650518" cy="3420475"/>
          </a:xfrm>
        </p:spPr>
        <p:txBody>
          <a:bodyPr vert="horz" lIns="91440" tIns="45720" rIns="91440" bIns="45720" rtlCol="0">
            <a:noAutofit/>
          </a:bodyPr>
          <a:lstStyle/>
          <a:p>
            <a:pPr algn="l">
              <a:lnSpc>
                <a:spcPct val="100000"/>
              </a:lnSpc>
              <a:spcBef>
                <a:spcPts val="1029"/>
              </a:spcBef>
              <a:spcAft>
                <a:spcPts val="1029"/>
              </a:spcAft>
            </a:pPr>
            <a:r>
              <a:rPr lang="en-US" sz="1800" b="1" i="0" dirty="0">
                <a:solidFill>
                  <a:srgbClr val="404040"/>
                </a:solidFill>
                <a:effectLst/>
              </a:rPr>
              <a:t>- Input</a:t>
            </a:r>
            <a:r>
              <a:rPr lang="en-US" sz="1800" b="0" i="0" dirty="0">
                <a:solidFill>
                  <a:srgbClr val="404040"/>
                </a:solidFill>
                <a:effectLst/>
              </a:rPr>
              <a:t>: Feature maps (14×14×1024)</a:t>
            </a:r>
            <a:br>
              <a:rPr lang="en-US" sz="1800" b="0" i="0" dirty="0">
                <a:solidFill>
                  <a:srgbClr val="404040"/>
                </a:solidFill>
                <a:effectLst/>
              </a:rPr>
            </a:br>
            <a:r>
              <a:rPr lang="en-US" sz="1800" b="0" i="0" dirty="0">
                <a:solidFill>
                  <a:srgbClr val="404040"/>
                </a:solidFill>
                <a:effectLst/>
              </a:rPr>
              <a:t>- </a:t>
            </a:r>
            <a:r>
              <a:rPr lang="en-PK" sz="1800" b="1" i="0">
                <a:solidFill>
                  <a:srgbClr val="404040"/>
                </a:solidFill>
                <a:effectLst/>
              </a:rPr>
              <a:t>3</a:t>
            </a:r>
            <a:r>
              <a:rPr lang="en-US" sz="1800" b="1" i="0" dirty="0">
                <a:solidFill>
                  <a:srgbClr val="404040"/>
                </a:solidFill>
                <a:effectLst/>
              </a:rPr>
              <a:t>D Conv</a:t>
            </a:r>
            <a:r>
              <a:rPr lang="en-US" sz="1800" b="0" i="0" dirty="0">
                <a:solidFill>
                  <a:srgbClr val="404040"/>
                </a:solidFill>
                <a:effectLst/>
              </a:rPr>
              <a:t>: Generates 16 attention heads (kernel=3×3×1)</a:t>
            </a:r>
            <a:br>
              <a:rPr lang="en-US" sz="1800" b="0" i="0" dirty="0">
                <a:solidFill>
                  <a:srgbClr val="404040"/>
                </a:solidFill>
                <a:effectLst/>
              </a:rPr>
            </a:br>
            <a:r>
              <a:rPr lang="en-US" sz="1800" b="0" i="0" dirty="0">
                <a:solidFill>
                  <a:srgbClr val="404040"/>
                </a:solidFill>
                <a:effectLst/>
              </a:rPr>
              <a:t>- </a:t>
            </a:r>
            <a:r>
              <a:rPr lang="en-US" sz="1800" b="1" i="0" dirty="0">
                <a:solidFill>
                  <a:srgbClr val="404040"/>
                </a:solidFill>
                <a:effectLst/>
              </a:rPr>
              <a:t>Scoring</a:t>
            </a:r>
            <a:r>
              <a:rPr lang="en-US" sz="1800" b="0" i="0" dirty="0">
                <a:solidFill>
                  <a:srgbClr val="404040"/>
                </a:solidFill>
                <a:effectLst/>
              </a:rPr>
              <a:t>: Produces 16×14×14 attention scores</a:t>
            </a:r>
            <a:br>
              <a:rPr lang="en-US" sz="1800" b="0" i="0" dirty="0">
                <a:solidFill>
                  <a:srgbClr val="404040"/>
                </a:solidFill>
                <a:effectLst/>
              </a:rPr>
            </a:br>
            <a:r>
              <a:rPr lang="en-US" sz="1800" dirty="0">
                <a:solidFill>
                  <a:srgbClr val="404040"/>
                </a:solidFill>
              </a:rPr>
              <a:t>- </a:t>
            </a:r>
            <a:r>
              <a:rPr lang="en-US" sz="1800" b="1" i="0" dirty="0" err="1">
                <a:solidFill>
                  <a:srgbClr val="404040"/>
                </a:solidFill>
                <a:effectLst/>
              </a:rPr>
              <a:t>Softmax</a:t>
            </a:r>
            <a:r>
              <a:rPr lang="en-US" sz="1800" b="0" i="0" dirty="0">
                <a:solidFill>
                  <a:srgbClr val="404040"/>
                </a:solidFill>
                <a:effectLst/>
              </a:rPr>
              <a:t>: Normalizes scores per-pixel → attention masks</a:t>
            </a:r>
            <a:br>
              <a:rPr lang="en-US" sz="1800" b="0" i="0" dirty="0">
                <a:solidFill>
                  <a:srgbClr val="404040"/>
                </a:solidFill>
                <a:effectLst/>
              </a:rPr>
            </a:br>
            <a:r>
              <a:rPr lang="en-US" sz="1800" b="0" i="0" dirty="0">
                <a:solidFill>
                  <a:srgbClr val="404040"/>
                </a:solidFill>
                <a:effectLst/>
              </a:rPr>
              <a:t>-</a:t>
            </a:r>
            <a:r>
              <a:rPr lang="en-PK" sz="1800" b="0" i="0">
                <a:solidFill>
                  <a:srgbClr val="404040"/>
                </a:solidFill>
                <a:effectLst/>
              </a:rPr>
              <a:t> </a:t>
            </a:r>
            <a:r>
              <a:rPr lang="en-US" sz="1800" b="1" i="0" dirty="0">
                <a:solidFill>
                  <a:srgbClr val="404040"/>
                </a:solidFill>
                <a:effectLst/>
              </a:rPr>
              <a:t>Feature Enhancement</a:t>
            </a:r>
            <a:r>
              <a:rPr lang="en-US" sz="1800" b="0" i="0" dirty="0">
                <a:solidFill>
                  <a:srgbClr val="404040"/>
                </a:solidFill>
                <a:effectLst/>
              </a:rPr>
              <a:t>: Masks × input features → 14×14×1024</a:t>
            </a:r>
            <a:br>
              <a:rPr lang="en-US" sz="1800" b="0" i="0" dirty="0">
                <a:solidFill>
                  <a:srgbClr val="404040"/>
                </a:solidFill>
                <a:effectLst/>
              </a:rPr>
            </a:br>
            <a:r>
              <a:rPr lang="en-US" sz="1800" b="0" i="0" dirty="0">
                <a:solidFill>
                  <a:srgbClr val="404040"/>
                </a:solidFill>
                <a:effectLst/>
              </a:rPr>
              <a:t>-</a:t>
            </a:r>
            <a:r>
              <a:rPr lang="en-PK" sz="1800" b="0" i="0">
                <a:solidFill>
                  <a:srgbClr val="404040"/>
                </a:solidFill>
                <a:effectLst/>
              </a:rPr>
              <a:t> </a:t>
            </a:r>
            <a:r>
              <a:rPr lang="en-US" sz="1800" b="1" i="0" dirty="0">
                <a:solidFill>
                  <a:srgbClr val="404040"/>
                </a:solidFill>
                <a:effectLst/>
              </a:rPr>
              <a:t>Multi-Scale Fusion</a:t>
            </a:r>
            <a:r>
              <a:rPr lang="en-US" sz="1800" b="0" i="0" dirty="0">
                <a:solidFill>
                  <a:srgbClr val="404040"/>
                </a:solidFill>
                <a:effectLst/>
              </a:rPr>
              <a:t>: Concatenates: Enhanced features, original features and </a:t>
            </a:r>
            <a:r>
              <a:rPr lang="en-US" sz="1800" b="0" i="0" dirty="0" err="1">
                <a:solidFill>
                  <a:srgbClr val="404040"/>
                </a:solidFill>
                <a:effectLst/>
              </a:rPr>
              <a:t>MaxPool</a:t>
            </a:r>
            <a:r>
              <a:rPr lang="en-US" sz="1800" b="0" i="0" dirty="0">
                <a:solidFill>
                  <a:srgbClr val="404040"/>
                </a:solidFill>
                <a:effectLst/>
              </a:rPr>
              <a:t> (3×3) features</a:t>
            </a:r>
            <a:br>
              <a:rPr lang="en-US" sz="1800" b="0" i="0" dirty="0">
                <a:solidFill>
                  <a:srgbClr val="404040"/>
                </a:solidFill>
                <a:effectLst/>
              </a:rPr>
            </a:br>
            <a:r>
              <a:rPr lang="en-US" sz="1800" b="0" i="0" dirty="0">
                <a:solidFill>
                  <a:srgbClr val="404040"/>
                </a:solidFill>
                <a:effectLst/>
              </a:rPr>
              <a:t>-</a:t>
            </a:r>
            <a:r>
              <a:rPr lang="en-PK" sz="1800" b="0" i="0">
                <a:solidFill>
                  <a:srgbClr val="404040"/>
                </a:solidFill>
                <a:effectLst/>
              </a:rPr>
              <a:t> </a:t>
            </a:r>
            <a:r>
              <a:rPr lang="en-US" sz="1800" b="1" i="0" dirty="0">
                <a:solidFill>
                  <a:srgbClr val="404040"/>
                </a:solidFill>
                <a:effectLst/>
              </a:rPr>
              <a:t>Output</a:t>
            </a:r>
            <a:r>
              <a:rPr lang="en-US" sz="1800" b="0" i="0" dirty="0">
                <a:solidFill>
                  <a:srgbClr val="404040"/>
                </a:solidFill>
                <a:effectLst/>
              </a:rPr>
              <a:t>: Enriched 14×14×2048 feature maps</a:t>
            </a:r>
          </a:p>
          <a:p>
            <a:pPr marL="285750" indent="-285750">
              <a:lnSpc>
                <a:spcPct val="100000"/>
              </a:lnSpc>
              <a:buFont typeface="Arial" panose="020B0604020202020204" pitchFamily="34" charset="0"/>
              <a:buChar char="•"/>
            </a:pPr>
            <a:endParaRPr lang="en-US" sz="1800" dirty="0">
              <a:solidFill>
                <a:srgbClr val="000000"/>
              </a:solidFill>
            </a:endParaRPr>
          </a:p>
        </p:txBody>
      </p:sp>
      <p:pic>
        <p:nvPicPr>
          <p:cNvPr id="5" name="Picture 4" descr="A diagram of a diagram&#10;&#10;AI-generated content may be incorrect.">
            <a:extLst>
              <a:ext uri="{FF2B5EF4-FFF2-40B4-BE49-F238E27FC236}">
                <a16:creationId xmlns:a16="http://schemas.microsoft.com/office/drawing/2014/main" id="{9DFE39D2-C47B-FDAB-AED9-D93ADFCFCECE}"/>
              </a:ext>
            </a:extLst>
          </p:cNvPr>
          <p:cNvPicPr>
            <a:picLocks noChangeAspect="1"/>
          </p:cNvPicPr>
          <p:nvPr/>
        </p:nvPicPr>
        <p:blipFill>
          <a:blip r:embed="rId5"/>
          <a:stretch>
            <a:fillRect/>
          </a:stretch>
        </p:blipFill>
        <p:spPr>
          <a:xfrm>
            <a:off x="8643257" y="619689"/>
            <a:ext cx="2678058" cy="5773122"/>
          </a:xfrm>
          <a:prstGeom prst="rect">
            <a:avLst/>
          </a:prstGeom>
        </p:spPr>
      </p:pic>
    </p:spTree>
    <p:extLst>
      <p:ext uri="{BB962C8B-B14F-4D97-AF65-F5344CB8AC3E}">
        <p14:creationId xmlns:p14="http://schemas.microsoft.com/office/powerpoint/2010/main" val="35851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00C44D-9217-883E-3E46-3D4950BB6308}"/>
              </a:ext>
            </a:extLst>
          </p:cNvPr>
          <p:cNvSpPr>
            <a:spLocks noGrp="1"/>
          </p:cNvSpPr>
          <p:nvPr>
            <p:ph type="body" idx="1"/>
          </p:nvPr>
        </p:nvSpPr>
        <p:spPr>
          <a:xfrm>
            <a:off x="561687" y="1717242"/>
            <a:ext cx="5204033" cy="662007"/>
          </a:xfrm>
        </p:spPr>
        <p:txBody>
          <a:bodyPr vert="horz" lIns="91440" tIns="45720" rIns="91440" bIns="45720" rtlCol="0" anchor="b">
            <a:noAutofit/>
          </a:bodyPr>
          <a:lstStyle/>
          <a:p>
            <a:r>
              <a:rPr lang="en-US" sz="2800" b="0" dirty="0"/>
              <a:t>  Fine-tuning the model</a:t>
            </a:r>
            <a:endParaRPr lang="en-PK" sz="2800" b="0" dirty="0"/>
          </a:p>
        </p:txBody>
      </p:sp>
      <p:pic>
        <p:nvPicPr>
          <p:cNvPr id="8" name="Content Placeholder 7">
            <a:extLst>
              <a:ext uri="{FF2B5EF4-FFF2-40B4-BE49-F238E27FC236}">
                <a16:creationId xmlns:a16="http://schemas.microsoft.com/office/drawing/2014/main" id="{37C257AF-59E8-EA36-5E1A-07E7623367FF}"/>
              </a:ext>
            </a:extLst>
          </p:cNvPr>
          <p:cNvPicPr>
            <a:picLocks noGrp="1" noChangeAspect="1"/>
          </p:cNvPicPr>
          <p:nvPr>
            <p:ph sz="half" idx="2"/>
          </p:nvPr>
        </p:nvPicPr>
        <p:blipFill>
          <a:blip r:embed="rId2"/>
          <a:stretch>
            <a:fillRect/>
          </a:stretch>
        </p:blipFill>
        <p:spPr>
          <a:xfrm>
            <a:off x="561687" y="3857262"/>
            <a:ext cx="4734213" cy="1588556"/>
          </a:xfrm>
        </p:spPr>
      </p:pic>
      <p:sp>
        <p:nvSpPr>
          <p:cNvPr id="5" name="Text Placeholder 4">
            <a:extLst>
              <a:ext uri="{FF2B5EF4-FFF2-40B4-BE49-F238E27FC236}">
                <a16:creationId xmlns:a16="http://schemas.microsoft.com/office/drawing/2014/main" id="{229D0110-BFDA-152E-5D43-2D107E8F4E67}"/>
              </a:ext>
            </a:extLst>
          </p:cNvPr>
          <p:cNvSpPr>
            <a:spLocks noGrp="1"/>
          </p:cNvSpPr>
          <p:nvPr>
            <p:ph type="body" sz="quarter" idx="3"/>
          </p:nvPr>
        </p:nvSpPr>
        <p:spPr>
          <a:xfrm>
            <a:off x="6276061" y="1669184"/>
            <a:ext cx="4814066" cy="662007"/>
          </a:xfrm>
        </p:spPr>
        <p:txBody>
          <a:bodyPr>
            <a:noAutofit/>
          </a:bodyPr>
          <a:lstStyle/>
          <a:p>
            <a:r>
              <a:rPr lang="en-US" sz="2800" b="0" i="0" dirty="0">
                <a:effectLst/>
              </a:rPr>
              <a:t>  Smart Class Weighting</a:t>
            </a:r>
            <a:endParaRPr lang="en-PK" sz="2800" b="0" dirty="0"/>
          </a:p>
        </p:txBody>
      </p:sp>
      <p:pic>
        <p:nvPicPr>
          <p:cNvPr id="11" name="Content Placeholder 10">
            <a:extLst>
              <a:ext uri="{FF2B5EF4-FFF2-40B4-BE49-F238E27FC236}">
                <a16:creationId xmlns:a16="http://schemas.microsoft.com/office/drawing/2014/main" id="{8A2A843B-BB8A-6ED9-E6B7-B4179F13D604}"/>
              </a:ext>
            </a:extLst>
          </p:cNvPr>
          <p:cNvPicPr>
            <a:picLocks noGrp="1" noChangeAspect="1"/>
          </p:cNvPicPr>
          <p:nvPr>
            <p:ph sz="quarter" idx="4"/>
          </p:nvPr>
        </p:nvPicPr>
        <p:blipFill>
          <a:blip r:embed="rId3"/>
          <a:stretch>
            <a:fillRect/>
          </a:stretch>
        </p:blipFill>
        <p:spPr>
          <a:xfrm>
            <a:off x="6230342" y="3857262"/>
            <a:ext cx="4994275" cy="2383505"/>
          </a:xfrm>
        </p:spPr>
      </p:pic>
      <p:sp>
        <p:nvSpPr>
          <p:cNvPr id="10" name="TextBox 9">
            <a:extLst>
              <a:ext uri="{FF2B5EF4-FFF2-40B4-BE49-F238E27FC236}">
                <a16:creationId xmlns:a16="http://schemas.microsoft.com/office/drawing/2014/main" id="{507AFAC0-4461-02F4-90B2-ADEB46AE01F5}"/>
              </a:ext>
            </a:extLst>
          </p:cNvPr>
          <p:cNvSpPr txBox="1"/>
          <p:nvPr/>
        </p:nvSpPr>
        <p:spPr>
          <a:xfrm>
            <a:off x="488535" y="2495930"/>
            <a:ext cx="5204034" cy="923330"/>
          </a:xfrm>
          <a:prstGeom prst="rect">
            <a:avLst/>
          </a:prstGeom>
          <a:noFill/>
        </p:spPr>
        <p:txBody>
          <a:bodyPr wrap="square">
            <a:spAutoFit/>
          </a:bodyPr>
          <a:lstStyle/>
          <a:p>
            <a:r>
              <a:rPr lang="en-US" b="0" i="0" dirty="0">
                <a:solidFill>
                  <a:srgbClr val="404040"/>
                </a:solidFill>
                <a:effectLst/>
                <a:latin typeface="DeepSeek-CJK-patch"/>
              </a:rPr>
              <a:t>Partial unfreezing of ResNet50’s last 50 layers with low LR (1e-5) and label smoothing (0.1) refined feature adaptation without overfitting</a:t>
            </a:r>
            <a:endParaRPr lang="en-PK" dirty="0"/>
          </a:p>
        </p:txBody>
      </p:sp>
      <p:sp>
        <p:nvSpPr>
          <p:cNvPr id="13" name="TextBox 12">
            <a:extLst>
              <a:ext uri="{FF2B5EF4-FFF2-40B4-BE49-F238E27FC236}">
                <a16:creationId xmlns:a16="http://schemas.microsoft.com/office/drawing/2014/main" id="{F8219612-02E3-8DA1-07F0-551865AFB9F5}"/>
              </a:ext>
            </a:extLst>
          </p:cNvPr>
          <p:cNvSpPr txBox="1"/>
          <p:nvPr/>
        </p:nvSpPr>
        <p:spPr>
          <a:xfrm>
            <a:off x="6349213" y="2505074"/>
            <a:ext cx="5132319" cy="923330"/>
          </a:xfrm>
          <a:prstGeom prst="rect">
            <a:avLst/>
          </a:prstGeom>
          <a:noFill/>
        </p:spPr>
        <p:txBody>
          <a:bodyPr wrap="square">
            <a:spAutoFit/>
          </a:bodyPr>
          <a:lstStyle/>
          <a:p>
            <a:r>
              <a:rPr lang="en-US" b="0" i="0" dirty="0">
                <a:solidFill>
                  <a:srgbClr val="404040"/>
                </a:solidFill>
                <a:effectLst/>
                <a:latin typeface="DeepSeek-CJK-patch"/>
              </a:rPr>
              <a:t>Automated class balancing with strategic 2.5×/1.5× boosts for critical classes improved the overall precision, while preventing majority class dominance</a:t>
            </a:r>
            <a:endParaRPr lang="en-PK" dirty="0"/>
          </a:p>
        </p:txBody>
      </p:sp>
      <p:sp>
        <p:nvSpPr>
          <p:cNvPr id="4" name="Rounded Rectangle 3">
            <a:extLst>
              <a:ext uri="{FF2B5EF4-FFF2-40B4-BE49-F238E27FC236}">
                <a16:creationId xmlns:a16="http://schemas.microsoft.com/office/drawing/2014/main" id="{5CED1300-4661-1642-D17F-F3D6F03C46A5}"/>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6" name="Rounded Rectangle 5">
            <a:extLst>
              <a:ext uri="{FF2B5EF4-FFF2-40B4-BE49-F238E27FC236}">
                <a16:creationId xmlns:a16="http://schemas.microsoft.com/office/drawing/2014/main" id="{EBFD12C2-0D7B-9133-A2D7-8B825E32E3FA}"/>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7" name="Title 1">
            <a:extLst>
              <a:ext uri="{FF2B5EF4-FFF2-40B4-BE49-F238E27FC236}">
                <a16:creationId xmlns:a16="http://schemas.microsoft.com/office/drawing/2014/main" id="{1CA25D06-0927-7CB6-A41C-8714DC8E404C}"/>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Optimized Training Strategies</a:t>
            </a:r>
            <a:endParaRPr lang="en-PK" dirty="0"/>
          </a:p>
        </p:txBody>
      </p:sp>
      <p:sp>
        <p:nvSpPr>
          <p:cNvPr id="9" name="Rounded Rectangle 8">
            <a:extLst>
              <a:ext uri="{FF2B5EF4-FFF2-40B4-BE49-F238E27FC236}">
                <a16:creationId xmlns:a16="http://schemas.microsoft.com/office/drawing/2014/main" id="{F11F30BA-ECC9-EA80-D1D5-3E30AE6FA765}"/>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97413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1B0F-3E37-8BDD-3049-2BDF2B797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5A43-FB25-D824-A441-9B5CBB119C21}"/>
              </a:ext>
            </a:extLst>
          </p:cNvPr>
          <p:cNvSpPr>
            <a:spLocks noGrp="1"/>
          </p:cNvSpPr>
          <p:nvPr>
            <p:ph type="title"/>
          </p:nvPr>
        </p:nvSpPr>
        <p:spPr/>
        <p:txBody>
          <a:bodyPr/>
          <a:lstStyle/>
          <a:p>
            <a:endParaRPr lang="en-SA"/>
          </a:p>
        </p:txBody>
      </p:sp>
      <p:pic>
        <p:nvPicPr>
          <p:cNvPr id="3" name="Picture 2" descr="Artificial intelligence could help people in N.S. detect skin cancers  earlier, study says | CBC News">
            <a:extLst>
              <a:ext uri="{FF2B5EF4-FFF2-40B4-BE49-F238E27FC236}">
                <a16:creationId xmlns:a16="http://schemas.microsoft.com/office/drawing/2014/main" id="{368453D9-900A-B72B-D6EF-EAA7B00D3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94" b="6271"/>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5A48BF-6514-0435-38EE-A94AC0BC40E4}"/>
              </a:ext>
            </a:extLst>
          </p:cNvPr>
          <p:cNvSpPr/>
          <p:nvPr/>
        </p:nvSpPr>
        <p:spPr>
          <a:xfrm>
            <a:off x="0" y="0"/>
            <a:ext cx="12192000" cy="6858000"/>
          </a:xfrm>
          <a:prstGeom prst="rect">
            <a:avLst/>
          </a:prstGeom>
          <a:solidFill>
            <a:srgbClr val="000000">
              <a:alpha val="4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TextBox 5">
            <a:extLst>
              <a:ext uri="{FF2B5EF4-FFF2-40B4-BE49-F238E27FC236}">
                <a16:creationId xmlns:a16="http://schemas.microsoft.com/office/drawing/2014/main" id="{93EEEB30-5C56-01A1-FDBD-F8BB6363A9E2}"/>
              </a:ext>
            </a:extLst>
          </p:cNvPr>
          <p:cNvSpPr txBox="1"/>
          <p:nvPr/>
        </p:nvSpPr>
        <p:spPr>
          <a:xfrm>
            <a:off x="1009650" y="3624999"/>
            <a:ext cx="6991350" cy="1772345"/>
          </a:xfrm>
          <a:prstGeom prst="rect">
            <a:avLst/>
          </a:prstGeom>
        </p:spPr>
        <p:txBody>
          <a:bodyPr vert="horz" lIns="91440" tIns="45720" rIns="91440" bIns="45720" rtlCol="0" anchor="b">
            <a:normAutofit/>
          </a:bodyPr>
          <a:lstStyle>
            <a:lvl1pPr>
              <a:lnSpc>
                <a:spcPct val="130000"/>
              </a:lnSpc>
              <a:spcBef>
                <a:spcPct val="0"/>
              </a:spcBef>
              <a:buNone/>
              <a:defRPr sz="4400" b="1" cap="all" spc="1300" baseline="0">
                <a:solidFill>
                  <a:srgbClr val="FFFFFF"/>
                </a:solidFill>
                <a:effectLst>
                  <a:outerShdw blurRad="50800" dist="38100" dir="5400000" algn="t" rotWithShape="0">
                    <a:prstClr val="black">
                      <a:alpha val="40000"/>
                    </a:prstClr>
                  </a:outerShdw>
                </a:effectLst>
                <a:latin typeface="+mj-lt"/>
                <a:ea typeface="+mj-ea"/>
                <a:cs typeface="+mj-cs"/>
              </a:defRPr>
            </a:lvl1pPr>
          </a:lstStyle>
          <a:p>
            <a:r>
              <a:rPr lang="en-US" b="1" dirty="0"/>
              <a:t>EVALUATION &amp; RESULTS</a:t>
            </a:r>
            <a:endParaRPr lang="en-US" dirty="0"/>
          </a:p>
        </p:txBody>
      </p:sp>
      <p:sp>
        <p:nvSpPr>
          <p:cNvPr id="7" name="Rounded Rectangle 6">
            <a:extLst>
              <a:ext uri="{FF2B5EF4-FFF2-40B4-BE49-F238E27FC236}">
                <a16:creationId xmlns:a16="http://schemas.microsoft.com/office/drawing/2014/main" id="{5E6315D0-7D7E-B5F4-5467-984744C44383}"/>
              </a:ext>
            </a:extLst>
          </p:cNvPr>
          <p:cNvSpPr/>
          <p:nvPr/>
        </p:nvSpPr>
        <p:spPr>
          <a:xfrm>
            <a:off x="520630" y="3961874"/>
            <a:ext cx="177870" cy="1320800"/>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295445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BB9F5ED-0B32-C2F1-2BCE-C72AB2675F21}"/>
              </a:ext>
            </a:extLst>
          </p:cNvPr>
          <p:cNvPicPr>
            <a:picLocks noGrp="1" noChangeAspect="1"/>
          </p:cNvPicPr>
          <p:nvPr>
            <p:ph sz="half" idx="2"/>
          </p:nvPr>
        </p:nvPicPr>
        <p:blipFill>
          <a:blip r:embed="rId3"/>
          <a:stretch>
            <a:fillRect/>
          </a:stretch>
        </p:blipFill>
        <p:spPr>
          <a:xfrm>
            <a:off x="869618" y="2772488"/>
            <a:ext cx="4896102" cy="3168813"/>
          </a:xfrm>
          <a:ln w="28575">
            <a:solidFill>
              <a:schemeClr val="tx1"/>
            </a:solidFill>
          </a:ln>
        </p:spPr>
      </p:pic>
      <p:pic>
        <p:nvPicPr>
          <p:cNvPr id="10" name="Content Placeholder 9">
            <a:extLst>
              <a:ext uri="{FF2B5EF4-FFF2-40B4-BE49-F238E27FC236}">
                <a16:creationId xmlns:a16="http://schemas.microsoft.com/office/drawing/2014/main" id="{95B4EFDF-8051-FA85-46C9-643A064BEEE3}"/>
              </a:ext>
            </a:extLst>
          </p:cNvPr>
          <p:cNvPicPr>
            <a:picLocks noGrp="1" noChangeAspect="1"/>
          </p:cNvPicPr>
          <p:nvPr>
            <p:ph sz="quarter" idx="4"/>
          </p:nvPr>
        </p:nvPicPr>
        <p:blipFill>
          <a:blip r:embed="rId4"/>
          <a:stretch>
            <a:fillRect/>
          </a:stretch>
        </p:blipFill>
        <p:spPr>
          <a:xfrm>
            <a:off x="6458032" y="2772488"/>
            <a:ext cx="4864350" cy="3149762"/>
          </a:xfrm>
          <a:ln w="28575">
            <a:solidFill>
              <a:schemeClr val="tx1"/>
            </a:solidFill>
          </a:ln>
        </p:spPr>
      </p:pic>
      <p:sp>
        <p:nvSpPr>
          <p:cNvPr id="7" name="Title 1">
            <a:extLst>
              <a:ext uri="{FF2B5EF4-FFF2-40B4-BE49-F238E27FC236}">
                <a16:creationId xmlns:a16="http://schemas.microsoft.com/office/drawing/2014/main" id="{EA975446-3771-A428-FF7A-42D8516E89FE}"/>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Model Learning Curves</a:t>
            </a:r>
            <a:endParaRPr lang="en-PK" dirty="0"/>
          </a:p>
        </p:txBody>
      </p:sp>
      <p:sp>
        <p:nvSpPr>
          <p:cNvPr id="9" name="Rounded Rectangle 8">
            <a:extLst>
              <a:ext uri="{FF2B5EF4-FFF2-40B4-BE49-F238E27FC236}">
                <a16:creationId xmlns:a16="http://schemas.microsoft.com/office/drawing/2014/main" id="{3F123870-BE4E-8280-9B13-A66391B5A276}"/>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1" name="Text Placeholder 2">
            <a:extLst>
              <a:ext uri="{FF2B5EF4-FFF2-40B4-BE49-F238E27FC236}">
                <a16:creationId xmlns:a16="http://schemas.microsoft.com/office/drawing/2014/main" id="{4F751388-1ADF-C442-A015-CD834A4AE097}"/>
              </a:ext>
            </a:extLst>
          </p:cNvPr>
          <p:cNvSpPr txBox="1">
            <a:spLocks/>
          </p:cNvSpPr>
          <p:nvPr/>
        </p:nvSpPr>
        <p:spPr>
          <a:xfrm>
            <a:off x="561687" y="1717242"/>
            <a:ext cx="5204033" cy="662007"/>
          </a:xfrm>
          <a:prstGeom prst="rect">
            <a:avLst/>
          </a:prstGeom>
        </p:spPr>
        <p:txBody>
          <a:bodyPr vert="horz" lIns="91440" tIns="45720" rIns="91440" bIns="45720" rtlCol="0" anchor="b">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dirty="0"/>
              <a:t>  Loss Graph</a:t>
            </a:r>
          </a:p>
        </p:txBody>
      </p:sp>
      <p:sp>
        <p:nvSpPr>
          <p:cNvPr id="12" name="Text Placeholder 4">
            <a:extLst>
              <a:ext uri="{FF2B5EF4-FFF2-40B4-BE49-F238E27FC236}">
                <a16:creationId xmlns:a16="http://schemas.microsoft.com/office/drawing/2014/main" id="{5B7C08C7-7A4F-B361-5793-5C5ABE6C0B9E}"/>
              </a:ext>
            </a:extLst>
          </p:cNvPr>
          <p:cNvSpPr txBox="1">
            <a:spLocks/>
          </p:cNvSpPr>
          <p:nvPr/>
        </p:nvSpPr>
        <p:spPr>
          <a:xfrm>
            <a:off x="6276061" y="1669184"/>
            <a:ext cx="4814066" cy="662007"/>
          </a:xfrm>
          <a:prstGeom prst="rect">
            <a:avLst/>
          </a:prstGeom>
        </p:spPr>
        <p:txBody>
          <a:bodyPr vert="horz" lIns="91440" tIns="45720" rIns="91440" bIns="45720" rtlCol="0" anchor="b">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dirty="0"/>
              <a:t>  Accuracy Graph</a:t>
            </a:r>
            <a:endParaRPr lang="en-PK" sz="2800" b="0"/>
          </a:p>
        </p:txBody>
      </p:sp>
      <p:sp>
        <p:nvSpPr>
          <p:cNvPr id="13" name="Rounded Rectangle 12">
            <a:extLst>
              <a:ext uri="{FF2B5EF4-FFF2-40B4-BE49-F238E27FC236}">
                <a16:creationId xmlns:a16="http://schemas.microsoft.com/office/drawing/2014/main" id="{97BA3E80-654E-7B48-1AD6-A1E3FB023E30}"/>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4" name="Rounded Rectangle 13">
            <a:extLst>
              <a:ext uri="{FF2B5EF4-FFF2-40B4-BE49-F238E27FC236}">
                <a16:creationId xmlns:a16="http://schemas.microsoft.com/office/drawing/2014/main" id="{FD9C198F-8446-AD69-BE0E-AAA4C53849A4}"/>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Tree>
    <p:extLst>
      <p:ext uri="{BB962C8B-B14F-4D97-AF65-F5344CB8AC3E}">
        <p14:creationId xmlns:p14="http://schemas.microsoft.com/office/powerpoint/2010/main" val="139855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B2D7-2F6E-E1A0-AD12-655FB9E7BF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DC1951-3C76-0AA5-4093-05A14CD19649}"/>
              </a:ext>
            </a:extLst>
          </p:cNvPr>
          <p:cNvSpPr>
            <a:spLocks noGrp="1"/>
          </p:cNvSpPr>
          <p:nvPr>
            <p:ph type="ctrTitle"/>
          </p:nvPr>
        </p:nvSpPr>
        <p:spPr>
          <a:xfrm>
            <a:off x="829734" y="317680"/>
            <a:ext cx="7917622" cy="929296"/>
          </a:xfrm>
        </p:spPr>
        <p:txBody>
          <a:bodyPr vert="horz" lIns="91440" tIns="45720" rIns="91440" bIns="45720" rtlCol="0" anchor="ctr">
            <a:normAutofit/>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ROC Curves for Each class</a:t>
            </a:r>
            <a:endParaRPr lang="en-SA"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6" name="TextBox 5">
            <a:extLst>
              <a:ext uri="{FF2B5EF4-FFF2-40B4-BE49-F238E27FC236}">
                <a16:creationId xmlns:a16="http://schemas.microsoft.com/office/drawing/2014/main" id="{81A9D72E-35C3-7CCA-176A-235F50B7EE5D}"/>
              </a:ext>
            </a:extLst>
          </p:cNvPr>
          <p:cNvSpPr txBox="1"/>
          <p:nvPr/>
        </p:nvSpPr>
        <p:spPr>
          <a:xfrm>
            <a:off x="444500" y="2076708"/>
            <a:ext cx="4401184" cy="2296654"/>
          </a:xfrm>
          <a:prstGeom prst="rect">
            <a:avLst/>
          </a:prstGeom>
          <a:noFill/>
        </p:spPr>
        <p:txBody>
          <a:bodyPr wrap="square" rtlCol="0">
            <a:spAutoFit/>
          </a:bodyPr>
          <a:lstStyle/>
          <a:p>
            <a:pPr marL="457200">
              <a:lnSpc>
                <a:spcPct val="115000"/>
              </a:lnSpc>
            </a:pPr>
            <a:r>
              <a:rPr lang="en-US" dirty="0">
                <a:solidFill>
                  <a:srgbClr val="404040"/>
                </a:solidFill>
                <a:latin typeface="DeepSeek-CJK-patch"/>
              </a:rPr>
              <a:t>Class-wise ROC curves for the proposed model. The area under each curve (AUC) reflects the model’s ability to differentiate between classes. Most classes achieve an AUC above 0.95, indicating strong discriminatory performance. </a:t>
            </a:r>
            <a:endParaRPr lang="en-SA" dirty="0">
              <a:solidFill>
                <a:srgbClr val="404040"/>
              </a:solidFill>
              <a:latin typeface="DeepSeek-CJK-patch"/>
            </a:endParaRPr>
          </a:p>
        </p:txBody>
      </p:sp>
      <p:pic>
        <p:nvPicPr>
          <p:cNvPr id="5" name="Picture 4">
            <a:extLst>
              <a:ext uri="{FF2B5EF4-FFF2-40B4-BE49-F238E27FC236}">
                <a16:creationId xmlns:a16="http://schemas.microsoft.com/office/drawing/2014/main" id="{325A04DC-4C8D-1F05-1BE9-E5ADBC22CE9E}"/>
              </a:ext>
            </a:extLst>
          </p:cNvPr>
          <p:cNvPicPr>
            <a:picLocks noChangeAspect="1"/>
          </p:cNvPicPr>
          <p:nvPr/>
        </p:nvPicPr>
        <p:blipFill>
          <a:blip r:embed="rId2"/>
          <a:srcRect t="513"/>
          <a:stretch/>
        </p:blipFill>
        <p:spPr>
          <a:xfrm>
            <a:off x="5417184" y="1246976"/>
            <a:ext cx="6330316" cy="5172030"/>
          </a:xfrm>
          <a:prstGeom prst="rect">
            <a:avLst/>
          </a:prstGeom>
        </p:spPr>
      </p:pic>
    </p:spTree>
    <p:extLst>
      <p:ext uri="{BB962C8B-B14F-4D97-AF65-F5344CB8AC3E}">
        <p14:creationId xmlns:p14="http://schemas.microsoft.com/office/powerpoint/2010/main" val="248353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2" name="Freeform: Shape 11">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4DE89493-AC86-4DB9-8963-3671DDEBE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9603C-096F-842E-EF3E-DF51ED2DE8F9}"/>
              </a:ext>
            </a:extLst>
          </p:cNvPr>
          <p:cNvSpPr>
            <a:spLocks noGrp="1"/>
          </p:cNvSpPr>
          <p:nvPr>
            <p:ph type="title"/>
          </p:nvPr>
        </p:nvSpPr>
        <p:spPr>
          <a:xfrm>
            <a:off x="4063766" y="955769"/>
            <a:ext cx="4887124" cy="1214639"/>
          </a:xfrm>
        </p:spPr>
        <p:txBody>
          <a:bodyPr vert="horz" lIns="91440" tIns="45720" rIns="91440" bIns="45720" rtlCol="0" anchor="b">
            <a:normAutofit fontScale="90000"/>
          </a:bodyPr>
          <a:lstStyle/>
          <a:p>
            <a:r>
              <a:rPr lang="en-US" sz="4000" cap="none" spc="0" dirty="0">
                <a:solidFill>
                  <a:srgbClr val="000000"/>
                </a:solidFill>
                <a:latin typeface="Abadi MT Condensed Light" panose="020B0306030101010103" pitchFamily="34" charset="77"/>
                <a:cs typeface="Consolas" panose="020B0609020204030204" pitchFamily="49" charset="0"/>
              </a:rPr>
              <a:t>Model Results Comparison Breakdown by Class</a:t>
            </a:r>
          </a:p>
        </p:txBody>
      </p:sp>
      <p:sp>
        <p:nvSpPr>
          <p:cNvPr id="17" name="Rectangle 16">
            <a:extLst>
              <a:ext uri="{FF2B5EF4-FFF2-40B4-BE49-F238E27FC236}">
                <a16:creationId xmlns:a16="http://schemas.microsoft.com/office/drawing/2014/main" id="{686AA894-081C-464A-82E2-3A37A8791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 y="2170408"/>
            <a:ext cx="3539673" cy="46854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48D47FD-99F1-4F70-A0B7-DE3FFDD3B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795" y="1061319"/>
            <a:ext cx="4381506" cy="3413992"/>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FF96E0F-47DD-57E3-6BC3-4F1A25BCFFCE}"/>
              </a:ext>
            </a:extLst>
          </p:cNvPr>
          <p:cNvPicPr>
            <a:picLocks noGrp="1" noChangeAspect="1"/>
          </p:cNvPicPr>
          <p:nvPr>
            <p:ph idx="1"/>
          </p:nvPr>
        </p:nvPicPr>
        <p:blipFill>
          <a:blip r:embed="rId4"/>
          <a:stretch>
            <a:fillRect/>
          </a:stretch>
        </p:blipFill>
        <p:spPr>
          <a:xfrm>
            <a:off x="4243744" y="2295633"/>
            <a:ext cx="5780825" cy="4277810"/>
          </a:xfrm>
          <a:prstGeom prst="rect">
            <a:avLst/>
          </a:prstGeom>
        </p:spPr>
      </p:pic>
      <p:sp>
        <p:nvSpPr>
          <p:cNvPr id="21" name="Rectangle 20">
            <a:extLst>
              <a:ext uri="{FF2B5EF4-FFF2-40B4-BE49-F238E27FC236}">
                <a16:creationId xmlns:a16="http://schemas.microsoft.com/office/drawing/2014/main" id="{BDAC9C0A-BBCA-4B9F-8ADF-5B2CCB19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5391" y="483870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7DCAB5-79B8-3FB2-DBF1-AC7841621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13" r="-3" b="-3"/>
          <a:stretch/>
        </p:blipFill>
        <p:spPr bwMode="auto">
          <a:xfrm>
            <a:off x="1393160" y="2333448"/>
            <a:ext cx="2497819" cy="3359927"/>
          </a:xfrm>
          <a:custGeom>
            <a:avLst/>
            <a:gdLst/>
            <a:ahLst/>
            <a:cxnLst/>
            <a:rect l="l" t="t" r="r" b="b"/>
            <a:pathLst>
              <a:path w="2093843" h="1948070">
                <a:moveTo>
                  <a:pt x="0" y="0"/>
                </a:moveTo>
                <a:lnTo>
                  <a:pt x="2093843" y="0"/>
                </a:lnTo>
                <a:lnTo>
                  <a:pt x="2093843" y="1948070"/>
                </a:lnTo>
                <a:lnTo>
                  <a:pt x="0" y="1948070"/>
                </a:lnTo>
                <a:close/>
              </a:path>
            </a:pathLst>
          </a:cu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4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B712983-4499-E480-8BBA-6BA5D46C3F53}"/>
              </a:ext>
            </a:extLst>
          </p:cNvPr>
          <p:cNvPicPr>
            <a:picLocks noGrp="1" noChangeAspect="1"/>
          </p:cNvPicPr>
          <p:nvPr>
            <p:ph idx="1"/>
          </p:nvPr>
        </p:nvPicPr>
        <p:blipFill>
          <a:blip r:embed="rId3"/>
          <a:stretch>
            <a:fillRect/>
          </a:stretch>
        </p:blipFill>
        <p:spPr>
          <a:xfrm>
            <a:off x="5872037" y="987425"/>
            <a:ext cx="4883401" cy="4464279"/>
          </a:xfrm>
        </p:spPr>
      </p:pic>
      <p:sp>
        <p:nvSpPr>
          <p:cNvPr id="4" name="Text Placeholder 3">
            <a:extLst>
              <a:ext uri="{FF2B5EF4-FFF2-40B4-BE49-F238E27FC236}">
                <a16:creationId xmlns:a16="http://schemas.microsoft.com/office/drawing/2014/main" id="{F7128E21-4FE0-E641-8D38-ED9CB6F3DD0F}"/>
              </a:ext>
            </a:extLst>
          </p:cNvPr>
          <p:cNvSpPr>
            <a:spLocks noGrp="1"/>
          </p:cNvSpPr>
          <p:nvPr>
            <p:ph type="body" sz="half" idx="2"/>
          </p:nvPr>
        </p:nvSpPr>
        <p:spPr>
          <a:xfrm>
            <a:off x="839788" y="2221992"/>
            <a:ext cx="4582604" cy="3648584"/>
          </a:xfrm>
        </p:spPr>
        <p:txBody>
          <a:bodyPr>
            <a:normAutofit/>
          </a:bodyPr>
          <a:lstStyle/>
          <a:p>
            <a:r>
              <a:rPr lang="en-US" sz="1400" b="0" i="0" dirty="0">
                <a:solidFill>
                  <a:srgbClr val="404040"/>
                </a:solidFill>
                <a:effectLst/>
                <a:latin typeface="DeepSeek-CJK-patch"/>
              </a:rPr>
              <a:t>These visualizations compare the model’s attention patterns against original skin lesion images, alongside their true and predicted diagnoses. </a:t>
            </a:r>
          </a:p>
          <a:p>
            <a:pPr marL="285750" indent="-285750">
              <a:buFont typeface="Arial" panose="020B0604020202020204" pitchFamily="34" charset="0"/>
              <a:buChar char="•"/>
            </a:pPr>
            <a:r>
              <a:rPr lang="en-US" sz="1400" b="0" i="0" dirty="0">
                <a:solidFill>
                  <a:srgbClr val="404040"/>
                </a:solidFill>
                <a:effectLst/>
                <a:latin typeface="DeepSeek-CJK-patch"/>
              </a:rPr>
              <a:t>When the model </a:t>
            </a:r>
            <a:r>
              <a:rPr lang="en-US" sz="1400" b="1" i="0" dirty="0">
                <a:solidFill>
                  <a:srgbClr val="404040"/>
                </a:solidFill>
                <a:effectLst/>
                <a:latin typeface="DeepSeek-CJK-patch"/>
              </a:rPr>
              <a:t>misclassifies (e.g., AKIEC predicted as NV/BKL)</a:t>
            </a:r>
            <a:r>
              <a:rPr lang="en-US" sz="1400" b="0" i="0" dirty="0">
                <a:solidFill>
                  <a:srgbClr val="404040"/>
                </a:solidFill>
                <a:effectLst/>
                <a:latin typeface="DeepSeek-CJK-patch"/>
              </a:rPr>
              <a:t>, the attention often focuses on irrelevant regions like healthy skin or shadows. </a:t>
            </a:r>
          </a:p>
          <a:p>
            <a:pPr marL="285750" indent="-285750">
              <a:buFont typeface="Arial" panose="020B0604020202020204" pitchFamily="34" charset="0"/>
              <a:buChar char="•"/>
            </a:pPr>
            <a:r>
              <a:rPr lang="en-US" sz="1400" b="0" i="0" dirty="0">
                <a:solidFill>
                  <a:srgbClr val="404040"/>
                </a:solidFill>
                <a:effectLst/>
                <a:latin typeface="DeepSeek-CJK-patch"/>
              </a:rPr>
              <a:t>Correct predictions </a:t>
            </a:r>
            <a:r>
              <a:rPr lang="en-US" sz="1400" b="1" i="0" dirty="0">
                <a:solidFill>
                  <a:srgbClr val="404040"/>
                </a:solidFill>
                <a:effectLst/>
                <a:latin typeface="DeepSeek-CJK-patch"/>
              </a:rPr>
              <a:t>(e.g., AKIEC→AKIEC) </a:t>
            </a:r>
            <a:r>
              <a:rPr lang="en-US" sz="1400" b="0" i="0" dirty="0">
                <a:solidFill>
                  <a:srgbClr val="404040"/>
                </a:solidFill>
                <a:effectLst/>
                <a:latin typeface="DeepSeek-CJK-patch"/>
              </a:rPr>
              <a:t>show concentrated attention on diagnostically critical features like lesion borders or color variations. </a:t>
            </a:r>
            <a:endParaRPr lang="en-PK" sz="1400" dirty="0"/>
          </a:p>
        </p:txBody>
      </p:sp>
      <p:sp>
        <p:nvSpPr>
          <p:cNvPr id="3" name="Title 1">
            <a:extLst>
              <a:ext uri="{FF2B5EF4-FFF2-40B4-BE49-F238E27FC236}">
                <a16:creationId xmlns:a16="http://schemas.microsoft.com/office/drawing/2014/main" id="{D5E76E2A-4DC0-93F0-D1AF-0BB0F2CD9B3C}"/>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Attention Maps</a:t>
            </a:r>
            <a:endParaRPr lang="en-PK" dirty="0"/>
          </a:p>
        </p:txBody>
      </p:sp>
      <p:sp>
        <p:nvSpPr>
          <p:cNvPr id="5" name="Rounded Rectangle 4">
            <a:extLst>
              <a:ext uri="{FF2B5EF4-FFF2-40B4-BE49-F238E27FC236}">
                <a16:creationId xmlns:a16="http://schemas.microsoft.com/office/drawing/2014/main" id="{CE7A2C7E-A76C-515A-9DC3-B15AB08615C5}"/>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6125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5A0F315-6959-F425-2EBC-D236E2E3A911}"/>
              </a:ext>
            </a:extLst>
          </p:cNvPr>
          <p:cNvSpPr/>
          <p:nvPr/>
        </p:nvSpPr>
        <p:spPr>
          <a:xfrm>
            <a:off x="843992" y="1550143"/>
            <a:ext cx="10649508" cy="5066558"/>
          </a:xfrm>
          <a:prstGeom prst="rect">
            <a:avLst/>
          </a:prstGeom>
          <a:solidFill>
            <a:srgbClr val="00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7" name="Picture 6">
            <a:extLst>
              <a:ext uri="{FF2B5EF4-FFF2-40B4-BE49-F238E27FC236}">
                <a16:creationId xmlns:a16="http://schemas.microsoft.com/office/drawing/2014/main" id="{0E569720-9DEB-9C67-F610-8E15C3BD40BC}"/>
              </a:ext>
            </a:extLst>
          </p:cNvPr>
          <p:cNvPicPr>
            <a:picLocks noChangeAspect="1"/>
          </p:cNvPicPr>
          <p:nvPr/>
        </p:nvPicPr>
        <p:blipFill>
          <a:blip r:embed="rId2"/>
          <a:stretch>
            <a:fillRect/>
          </a:stretch>
        </p:blipFill>
        <p:spPr>
          <a:xfrm>
            <a:off x="1037633" y="3414239"/>
            <a:ext cx="3325030" cy="1444161"/>
          </a:xfrm>
          <a:prstGeom prst="rect">
            <a:avLst/>
          </a:prstGeom>
        </p:spPr>
      </p:pic>
      <p:pic>
        <p:nvPicPr>
          <p:cNvPr id="5" name="Content Placeholder 4">
            <a:extLst>
              <a:ext uri="{FF2B5EF4-FFF2-40B4-BE49-F238E27FC236}">
                <a16:creationId xmlns:a16="http://schemas.microsoft.com/office/drawing/2014/main" id="{C86E56F5-F7C2-6F78-7FC8-E501796E425F}"/>
              </a:ext>
            </a:extLst>
          </p:cNvPr>
          <p:cNvPicPr>
            <a:picLocks noGrp="1" noChangeAspect="1"/>
          </p:cNvPicPr>
          <p:nvPr>
            <p:ph idx="1"/>
          </p:nvPr>
        </p:nvPicPr>
        <p:blipFill>
          <a:blip r:embed="rId3"/>
          <a:stretch>
            <a:fillRect/>
          </a:stretch>
        </p:blipFill>
        <p:spPr>
          <a:xfrm>
            <a:off x="1037633" y="1794553"/>
            <a:ext cx="3325030" cy="1449041"/>
          </a:xfrm>
        </p:spPr>
      </p:pic>
      <p:pic>
        <p:nvPicPr>
          <p:cNvPr id="13" name="Picture 12">
            <a:extLst>
              <a:ext uri="{FF2B5EF4-FFF2-40B4-BE49-F238E27FC236}">
                <a16:creationId xmlns:a16="http://schemas.microsoft.com/office/drawing/2014/main" id="{6EAB37A1-5A6E-5E0D-EA91-EA7548D5B674}"/>
              </a:ext>
            </a:extLst>
          </p:cNvPr>
          <p:cNvPicPr>
            <a:picLocks noChangeAspect="1"/>
          </p:cNvPicPr>
          <p:nvPr/>
        </p:nvPicPr>
        <p:blipFill>
          <a:blip r:embed="rId4"/>
          <a:stretch>
            <a:fillRect/>
          </a:stretch>
        </p:blipFill>
        <p:spPr>
          <a:xfrm>
            <a:off x="4477502" y="3414239"/>
            <a:ext cx="3397868" cy="1475797"/>
          </a:xfrm>
          <a:prstGeom prst="rect">
            <a:avLst/>
          </a:prstGeom>
        </p:spPr>
      </p:pic>
      <p:pic>
        <p:nvPicPr>
          <p:cNvPr id="9" name="Picture 8">
            <a:extLst>
              <a:ext uri="{FF2B5EF4-FFF2-40B4-BE49-F238E27FC236}">
                <a16:creationId xmlns:a16="http://schemas.microsoft.com/office/drawing/2014/main" id="{3F186715-6C05-E47F-9971-C16D1153AD6E}"/>
              </a:ext>
            </a:extLst>
          </p:cNvPr>
          <p:cNvPicPr>
            <a:picLocks noChangeAspect="1"/>
          </p:cNvPicPr>
          <p:nvPr/>
        </p:nvPicPr>
        <p:blipFill>
          <a:blip r:embed="rId5"/>
          <a:stretch>
            <a:fillRect/>
          </a:stretch>
        </p:blipFill>
        <p:spPr>
          <a:xfrm>
            <a:off x="4459826" y="1807253"/>
            <a:ext cx="3380192" cy="1475796"/>
          </a:xfrm>
          <a:prstGeom prst="rect">
            <a:avLst/>
          </a:prstGeom>
        </p:spPr>
      </p:pic>
      <p:pic>
        <p:nvPicPr>
          <p:cNvPr id="11" name="Picture 10">
            <a:extLst>
              <a:ext uri="{FF2B5EF4-FFF2-40B4-BE49-F238E27FC236}">
                <a16:creationId xmlns:a16="http://schemas.microsoft.com/office/drawing/2014/main" id="{0993B49C-A22A-1B14-AACA-404ED6580D58}"/>
              </a:ext>
            </a:extLst>
          </p:cNvPr>
          <p:cNvPicPr>
            <a:picLocks noChangeAspect="1"/>
          </p:cNvPicPr>
          <p:nvPr/>
        </p:nvPicPr>
        <p:blipFill>
          <a:blip r:embed="rId6"/>
          <a:stretch>
            <a:fillRect/>
          </a:stretch>
        </p:blipFill>
        <p:spPr>
          <a:xfrm>
            <a:off x="7937181" y="1807253"/>
            <a:ext cx="3410826" cy="1475795"/>
          </a:xfrm>
          <a:prstGeom prst="rect">
            <a:avLst/>
          </a:prstGeom>
        </p:spPr>
      </p:pic>
      <p:pic>
        <p:nvPicPr>
          <p:cNvPr id="15" name="Picture 14">
            <a:extLst>
              <a:ext uri="{FF2B5EF4-FFF2-40B4-BE49-F238E27FC236}">
                <a16:creationId xmlns:a16="http://schemas.microsoft.com/office/drawing/2014/main" id="{A5423A21-B69A-D798-1B87-1C2FF7260B62}"/>
              </a:ext>
            </a:extLst>
          </p:cNvPr>
          <p:cNvPicPr>
            <a:picLocks noChangeAspect="1"/>
          </p:cNvPicPr>
          <p:nvPr/>
        </p:nvPicPr>
        <p:blipFill>
          <a:blip r:embed="rId7"/>
          <a:stretch>
            <a:fillRect/>
          </a:stretch>
        </p:blipFill>
        <p:spPr>
          <a:xfrm>
            <a:off x="1037633" y="5037100"/>
            <a:ext cx="3310233" cy="1449040"/>
          </a:xfrm>
          <a:prstGeom prst="rect">
            <a:avLst/>
          </a:prstGeom>
        </p:spPr>
      </p:pic>
      <p:pic>
        <p:nvPicPr>
          <p:cNvPr id="17" name="Picture 16">
            <a:extLst>
              <a:ext uri="{FF2B5EF4-FFF2-40B4-BE49-F238E27FC236}">
                <a16:creationId xmlns:a16="http://schemas.microsoft.com/office/drawing/2014/main" id="{654BB032-9E7B-F53F-F125-940669A3FF87}"/>
              </a:ext>
            </a:extLst>
          </p:cNvPr>
          <p:cNvPicPr>
            <a:picLocks noChangeAspect="1"/>
          </p:cNvPicPr>
          <p:nvPr/>
        </p:nvPicPr>
        <p:blipFill>
          <a:blip r:embed="rId8"/>
          <a:stretch>
            <a:fillRect/>
          </a:stretch>
        </p:blipFill>
        <p:spPr>
          <a:xfrm>
            <a:off x="4477502" y="5015470"/>
            <a:ext cx="3433028" cy="1475797"/>
          </a:xfrm>
          <a:prstGeom prst="rect">
            <a:avLst/>
          </a:prstGeom>
        </p:spPr>
      </p:pic>
      <p:sp>
        <p:nvSpPr>
          <p:cNvPr id="3" name="Title 1">
            <a:extLst>
              <a:ext uri="{FF2B5EF4-FFF2-40B4-BE49-F238E27FC236}">
                <a16:creationId xmlns:a16="http://schemas.microsoft.com/office/drawing/2014/main" id="{16385AAF-57A2-B5BB-3D2E-57DBB9CA5F8F}"/>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dirty="0"/>
              <a:t>Grad-Cam Visualizations</a:t>
            </a:r>
            <a:endParaRPr lang="en-PK" dirty="0"/>
          </a:p>
        </p:txBody>
      </p:sp>
      <p:sp>
        <p:nvSpPr>
          <p:cNvPr id="4" name="Rounded Rectangle 3">
            <a:extLst>
              <a:ext uri="{FF2B5EF4-FFF2-40B4-BE49-F238E27FC236}">
                <a16:creationId xmlns:a16="http://schemas.microsoft.com/office/drawing/2014/main" id="{5F7BA146-C6A3-AFF5-DE67-CD8C5F263CA4}"/>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336420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7ADEB5-CB0D-E4F7-CD37-29D8EE41FF43}"/>
            </a:ext>
          </a:extLst>
        </p:cNvPr>
        <p:cNvGrpSpPr/>
        <p:nvPr/>
      </p:nvGrpSpPr>
      <p:grpSpPr>
        <a:xfrm>
          <a:off x="0" y="0"/>
          <a:ext cx="0" cy="0"/>
          <a:chOff x="0" y="0"/>
          <a:chExt cx="0" cy="0"/>
        </a:xfrm>
      </p:grpSpPr>
      <p:grpSp>
        <p:nvGrpSpPr>
          <p:cNvPr id="13319" name="Group 13318">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3320" name="Freeform: Shape 13319">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21" name="Rectangle 13320">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3323" name="Rectangle 13322">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Skin Monitoring Apps Fail to Detect Melanomas - IEEE Spectrum">
            <a:extLst>
              <a:ext uri="{FF2B5EF4-FFF2-40B4-BE49-F238E27FC236}">
                <a16:creationId xmlns:a16="http://schemas.microsoft.com/office/drawing/2014/main" id="{540E839C-9671-04AB-1EF6-A51BE303D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761" r="8113" b="-2"/>
          <a:stretch/>
        </p:blipFill>
        <p:spPr bwMode="auto">
          <a:xfrm>
            <a:off x="-1" y="1"/>
            <a:ext cx="8437419" cy="6857999"/>
          </a:xfrm>
          <a:prstGeom prst="rect">
            <a:avLst/>
          </a:prstGeom>
          <a:noFill/>
          <a:extLst>
            <a:ext uri="{909E8E84-426E-40DD-AFC4-6F175D3DCCD1}">
              <a14:hiddenFill xmlns:a14="http://schemas.microsoft.com/office/drawing/2010/main">
                <a:solidFill>
                  <a:srgbClr val="FFFFFF"/>
                </a:solidFill>
              </a14:hiddenFill>
            </a:ext>
          </a:extLst>
        </p:spPr>
      </p:pic>
      <p:sp>
        <p:nvSpPr>
          <p:cNvPr id="13325" name="Freeform: Shape 13324">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A7D82D7-55B3-A86C-3C94-57D044306EA4}"/>
              </a:ext>
            </a:extLst>
          </p:cNvPr>
          <p:cNvSpPr>
            <a:spLocks noGrp="1"/>
          </p:cNvSpPr>
          <p:nvPr>
            <p:ph type="ctrTitle"/>
          </p:nvPr>
        </p:nvSpPr>
        <p:spPr>
          <a:xfrm>
            <a:off x="795014" y="3318165"/>
            <a:ext cx="5841313" cy="2653144"/>
          </a:xfrm>
        </p:spPr>
        <p:txBody>
          <a:bodyPr vert="horz" lIns="91440" tIns="45720" rIns="91440" bIns="45720" rtlCol="0" anchor="b">
            <a:normAutofit/>
          </a:bodyPr>
          <a:lstStyle/>
          <a:p>
            <a:pPr>
              <a:lnSpc>
                <a:spcPct val="120000"/>
              </a:lnSpc>
            </a:pPr>
            <a:r>
              <a:rPr lang="en-US" b="1" spc="700" dirty="0">
                <a:solidFill>
                  <a:srgbClr val="FFFFFF"/>
                </a:solidFill>
                <a:effectLst/>
              </a:rPr>
              <a:t>Future Work</a:t>
            </a:r>
            <a:endParaRPr lang="en-US" spc="700" dirty="0">
              <a:solidFill>
                <a:srgbClr val="FFFFFF"/>
              </a:solidFill>
            </a:endParaRPr>
          </a:p>
        </p:txBody>
      </p:sp>
      <p:sp>
        <p:nvSpPr>
          <p:cNvPr id="13327" name="Freeform: Shape 13326">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29" name="Freeform: Shape 13328">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5CDB80E-FDA3-1FB6-74F2-D70BFAAF5D15}"/>
              </a:ext>
            </a:extLst>
          </p:cNvPr>
          <p:cNvSpPr txBox="1"/>
          <p:nvPr/>
        </p:nvSpPr>
        <p:spPr>
          <a:xfrm>
            <a:off x="7823200" y="1080656"/>
            <a:ext cx="3573786" cy="4475017"/>
          </a:xfrm>
          <a:prstGeom prst="rect">
            <a:avLst/>
          </a:prstGeom>
        </p:spPr>
        <p:txBody>
          <a:bodyPr vert="horz" lIns="91440" tIns="45720" rIns="91440" bIns="45720" rtlCol="0">
            <a:normAutofit lnSpcReduction="10000"/>
          </a:bodyPr>
          <a:lstStyle/>
          <a:p>
            <a:pPr indent="-228600">
              <a:lnSpc>
                <a:spcPct val="120000"/>
              </a:lnSpc>
              <a:spcAft>
                <a:spcPts val="600"/>
              </a:spcAft>
            </a:pPr>
            <a:endParaRPr lang="en-US" sz="1200" dirty="0">
              <a:solidFill>
                <a:srgbClr val="000000"/>
              </a:solidFill>
              <a:latin typeface="+mj-lt"/>
            </a:endParaRPr>
          </a:p>
          <a:p>
            <a:pPr>
              <a:lnSpc>
                <a:spcPct val="120000"/>
              </a:lnSpc>
              <a:spcAft>
                <a:spcPts val="600"/>
              </a:spcAft>
            </a:pPr>
            <a:r>
              <a:rPr lang="en-US" sz="1400" b="1" dirty="0">
                <a:solidFill>
                  <a:srgbClr val="000000"/>
                </a:solidFill>
                <a:latin typeface="+mj-lt"/>
              </a:rPr>
              <a:t>Hair and Artifact Removal</a:t>
            </a:r>
          </a:p>
          <a:p>
            <a:pPr>
              <a:lnSpc>
                <a:spcPct val="120000"/>
              </a:lnSpc>
              <a:spcAft>
                <a:spcPts val="600"/>
              </a:spcAft>
            </a:pPr>
            <a:r>
              <a:rPr lang="en-US" sz="1200" b="0" i="0" u="none" strike="noStrike" dirty="0">
                <a:solidFill>
                  <a:srgbClr val="000000"/>
                </a:solidFill>
                <a:effectLst/>
                <a:latin typeface="+mj-lt"/>
              </a:rPr>
              <a:t>Preprocess images to remove occlusions like hair and ruler marks using traditional image processing or deep learning-based segmentation.</a:t>
            </a:r>
          </a:p>
          <a:p>
            <a:pPr>
              <a:lnSpc>
                <a:spcPct val="120000"/>
              </a:lnSpc>
              <a:spcAft>
                <a:spcPts val="600"/>
              </a:spcAft>
            </a:pPr>
            <a:r>
              <a:rPr lang="en-US" sz="1200" b="0" i="0" u="none" strike="noStrike" dirty="0">
                <a:solidFill>
                  <a:srgbClr val="000000"/>
                </a:solidFill>
                <a:effectLst/>
                <a:latin typeface="+mj-lt"/>
              </a:rPr>
              <a:t>This can improve feature clarity and help the model focus on lesion-specific patterns.</a:t>
            </a:r>
          </a:p>
          <a:p>
            <a:pPr>
              <a:lnSpc>
                <a:spcPct val="120000"/>
              </a:lnSpc>
              <a:spcAft>
                <a:spcPts val="600"/>
              </a:spcAft>
            </a:pPr>
            <a:endParaRPr lang="en-US" sz="1200" b="0" i="0" u="none" strike="noStrike" dirty="0">
              <a:solidFill>
                <a:srgbClr val="000000"/>
              </a:solidFill>
              <a:effectLst/>
              <a:latin typeface="+mj-lt"/>
            </a:endParaRPr>
          </a:p>
          <a:p>
            <a:pPr>
              <a:lnSpc>
                <a:spcPct val="120000"/>
              </a:lnSpc>
              <a:spcAft>
                <a:spcPts val="600"/>
              </a:spcAft>
            </a:pPr>
            <a:r>
              <a:rPr lang="en-US" sz="1400" b="1" i="0" u="none" strike="noStrike" dirty="0">
                <a:solidFill>
                  <a:srgbClr val="000000"/>
                </a:solidFill>
                <a:effectLst/>
                <a:latin typeface="+mj-lt"/>
              </a:rPr>
              <a:t>Advanced Handling of Minority Classes</a:t>
            </a:r>
          </a:p>
          <a:p>
            <a:pPr>
              <a:lnSpc>
                <a:spcPct val="120000"/>
              </a:lnSpc>
              <a:spcAft>
                <a:spcPts val="600"/>
              </a:spcAft>
            </a:pPr>
            <a:r>
              <a:rPr lang="en-US" sz="1200" b="0" i="0" u="none" strike="noStrike" dirty="0">
                <a:solidFill>
                  <a:srgbClr val="000000"/>
                </a:solidFill>
                <a:effectLst/>
                <a:latin typeface="+mj-lt"/>
              </a:rPr>
              <a:t>Further enhance underperforming classes like MEL and DF using techniques such as:</a:t>
            </a:r>
          </a:p>
          <a:p>
            <a:pPr>
              <a:lnSpc>
                <a:spcPct val="120000"/>
              </a:lnSpc>
              <a:spcAft>
                <a:spcPts val="600"/>
              </a:spcAft>
            </a:pPr>
            <a:r>
              <a:rPr lang="en-US" sz="1200" b="0" i="0" u="none" strike="noStrike" dirty="0">
                <a:solidFill>
                  <a:srgbClr val="000000"/>
                </a:solidFill>
                <a:effectLst/>
                <a:latin typeface="+mj-lt"/>
              </a:rPr>
              <a:t>Focal Loss to prioritize hard-to-classify samples.</a:t>
            </a:r>
          </a:p>
          <a:p>
            <a:pPr>
              <a:lnSpc>
                <a:spcPct val="120000"/>
              </a:lnSpc>
              <a:spcAft>
                <a:spcPts val="600"/>
              </a:spcAft>
            </a:pPr>
            <a:r>
              <a:rPr lang="en-US" sz="1200" b="0" i="0" u="none" strike="noStrike" dirty="0">
                <a:solidFill>
                  <a:srgbClr val="000000"/>
                </a:solidFill>
                <a:effectLst/>
                <a:latin typeface="+mj-lt"/>
              </a:rPr>
              <a:t>GAN-based data generation for synthetic sample creation.</a:t>
            </a:r>
          </a:p>
          <a:p>
            <a:pPr>
              <a:lnSpc>
                <a:spcPct val="120000"/>
              </a:lnSpc>
              <a:spcAft>
                <a:spcPts val="600"/>
              </a:spcAft>
            </a:pPr>
            <a:r>
              <a:rPr lang="en-US" sz="1200" b="0" i="0" u="none" strike="noStrike" dirty="0">
                <a:solidFill>
                  <a:srgbClr val="000000"/>
                </a:solidFill>
                <a:effectLst/>
                <a:latin typeface="+mj-lt"/>
              </a:rPr>
              <a:t>Class-wise threshold tuning for better precision-recall balance.</a:t>
            </a:r>
          </a:p>
        </p:txBody>
      </p:sp>
    </p:spTree>
    <p:extLst>
      <p:ext uri="{BB962C8B-B14F-4D97-AF65-F5344CB8AC3E}">
        <p14:creationId xmlns:p14="http://schemas.microsoft.com/office/powerpoint/2010/main" val="17041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F3875-921A-2664-1DE4-0F1D111783A1}"/>
            </a:ext>
          </a:extLst>
        </p:cNvPr>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B82A5A16-26F0-133E-9B3B-38DB358BE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9120AC72-1D8B-9F5C-B7BC-F746B579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kin Health Redefined: How DermAssist and Google Health Are Transforming Dermatology">
            <a:extLst>
              <a:ext uri="{FF2B5EF4-FFF2-40B4-BE49-F238E27FC236}">
                <a16:creationId xmlns:a16="http://schemas.microsoft.com/office/drawing/2014/main" id="{23862DD0-1433-925B-965D-06C28EA22A2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7835FAD3-5CBC-2C2E-3687-C9A6038A9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29B6E41C-338F-79C9-35EA-C7B9EE6F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3CA070C3-5E6D-339B-398D-72B5FE321C38}"/>
              </a:ext>
            </a:extLst>
          </p:cNvPr>
          <p:cNvSpPr>
            <a:spLocks noGrp="1"/>
          </p:cNvSpPr>
          <p:nvPr>
            <p:ph type="ctrTitle"/>
          </p:nvPr>
        </p:nvSpPr>
        <p:spPr>
          <a:xfrm>
            <a:off x="1202405" y="97570"/>
            <a:ext cx="3915296" cy="1076732"/>
          </a:xfrm>
        </p:spPr>
        <p:txBody>
          <a:bodyPr vert="horz" lIns="91440" tIns="45720" rIns="91440" bIns="45720" rtlCol="0" anchor="b">
            <a:normAutofit/>
          </a:bodyPr>
          <a:lstStyle/>
          <a:p>
            <a:pPr>
              <a:lnSpc>
                <a:spcPct val="120000"/>
              </a:lnSpc>
            </a:pPr>
            <a:r>
              <a:rPr lang="en-US" sz="4400" b="1" dirty="0">
                <a:solidFill>
                  <a:srgbClr val="FFFFFF"/>
                </a:solidFill>
                <a:effectLst>
                  <a:outerShdw blurRad="50800" dist="38100" dir="5400000" algn="t" rotWithShape="0">
                    <a:prstClr val="black">
                      <a:alpha val="40000"/>
                    </a:prstClr>
                  </a:outerShdw>
                </a:effectLst>
              </a:rPr>
              <a:t>Agenda</a:t>
            </a:r>
          </a:p>
        </p:txBody>
      </p:sp>
      <p:sp>
        <p:nvSpPr>
          <p:cNvPr id="11" name="Rounded Rectangle 10">
            <a:extLst>
              <a:ext uri="{FF2B5EF4-FFF2-40B4-BE49-F238E27FC236}">
                <a16:creationId xmlns:a16="http://schemas.microsoft.com/office/drawing/2014/main" id="{B2F2334C-B98A-E4EB-E8B7-914643B19C42}"/>
              </a:ext>
            </a:extLst>
          </p:cNvPr>
          <p:cNvSpPr/>
          <p:nvPr/>
        </p:nvSpPr>
        <p:spPr>
          <a:xfrm>
            <a:off x="1293585" y="1511728"/>
            <a:ext cx="296591" cy="5007251"/>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Content Placeholder 2">
            <a:extLst>
              <a:ext uri="{FF2B5EF4-FFF2-40B4-BE49-F238E27FC236}">
                <a16:creationId xmlns:a16="http://schemas.microsoft.com/office/drawing/2014/main" id="{C18012B8-DF38-0B9F-96DD-40AC54D97557}"/>
              </a:ext>
            </a:extLst>
          </p:cNvPr>
          <p:cNvSpPr>
            <a:spLocks noGrp="1"/>
          </p:cNvSpPr>
          <p:nvPr>
            <p:ph type="subTitle" idx="1"/>
          </p:nvPr>
        </p:nvSpPr>
        <p:spPr>
          <a:xfrm>
            <a:off x="1025672" y="1334741"/>
            <a:ext cx="4751069" cy="5386615"/>
          </a:xfrm>
        </p:spPr>
        <p:txBody>
          <a:bodyPr vert="horz" lIns="91440" tIns="45720" rIns="91440" bIns="45720" rtlCol="0">
            <a:normAutofit fontScale="92500"/>
          </a:bodyPr>
          <a:lstStyle/>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Introduction</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Research Objectives</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Literature Review</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Problem Statement</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Dataset &amp; Preprocessing</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Methodology</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Evaluation &amp; Results</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Grad-cam Visualization</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Future Work</a:t>
            </a:r>
          </a:p>
        </p:txBody>
      </p:sp>
    </p:spTree>
    <p:extLst>
      <p:ext uri="{BB962C8B-B14F-4D97-AF65-F5344CB8AC3E}">
        <p14:creationId xmlns:p14="http://schemas.microsoft.com/office/powerpoint/2010/main" val="573235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FB83-C62D-45CA-5D22-D2C44494B7D9}"/>
              </a:ext>
            </a:extLst>
          </p:cNvPr>
          <p:cNvSpPr>
            <a:spLocks noGrp="1"/>
          </p:cNvSpPr>
          <p:nvPr>
            <p:ph type="title"/>
          </p:nvPr>
        </p:nvSpPr>
        <p:spPr>
          <a:xfrm>
            <a:off x="808661" y="365125"/>
            <a:ext cx="10357666" cy="930275"/>
          </a:xfrm>
        </p:spPr>
        <p:txBody>
          <a:bodyPr/>
          <a:lstStyle/>
          <a:p>
            <a:r>
              <a:rPr lang="en-US" sz="4000" b="1" cap="none" spc="0" dirty="0">
                <a:solidFill>
                  <a:srgbClr val="000000"/>
                </a:solidFill>
                <a:latin typeface="Abadi MT Condensed Light" panose="020B0306030101010103" pitchFamily="34" charset="77"/>
                <a:cs typeface="Consolas" panose="020B0609020204030204" pitchFamily="49" charset="0"/>
              </a:rPr>
              <a:t>Conclusion</a:t>
            </a:r>
            <a:endParaRPr lang="en-SA"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3" name="Content Placeholder 2">
            <a:extLst>
              <a:ext uri="{FF2B5EF4-FFF2-40B4-BE49-F238E27FC236}">
                <a16:creationId xmlns:a16="http://schemas.microsoft.com/office/drawing/2014/main" id="{0180595A-9E7F-CE6A-F7A9-2B3B50CC199A}"/>
              </a:ext>
            </a:extLst>
          </p:cNvPr>
          <p:cNvSpPr>
            <a:spLocks noGrp="1"/>
          </p:cNvSpPr>
          <p:nvPr>
            <p:ph idx="1"/>
          </p:nvPr>
        </p:nvSpPr>
        <p:spPr>
          <a:xfrm>
            <a:off x="808662" y="1638301"/>
            <a:ext cx="8817938" cy="4495800"/>
          </a:xfrm>
        </p:spPr>
        <p:txBody>
          <a:bodyPr>
            <a:normAutofit/>
          </a:bodyPr>
          <a:lstStyle/>
          <a:p>
            <a:pPr algn="l">
              <a:lnSpc>
                <a:spcPts val="2143"/>
              </a:lnSpc>
              <a:spcBef>
                <a:spcPts val="1029"/>
              </a:spcBef>
              <a:spcAft>
                <a:spcPts val="1029"/>
              </a:spcAft>
              <a:buFont typeface="+mj-lt"/>
              <a:buAutoNum type="arabicPeriod"/>
            </a:pPr>
            <a:r>
              <a:rPr lang="en-US" sz="1600" b="1" i="0" dirty="0">
                <a:solidFill>
                  <a:srgbClr val="404040"/>
                </a:solidFill>
                <a:effectLst/>
                <a:latin typeface="DeepSeek-CJK-patch"/>
              </a:rPr>
              <a:t>Effective Hybrid Model</a:t>
            </a:r>
            <a:br>
              <a:rPr lang="en-US" sz="1600" b="0" i="0" dirty="0">
                <a:solidFill>
                  <a:srgbClr val="404040"/>
                </a:solidFill>
                <a:effectLst/>
                <a:latin typeface="DeepSeek-CJK-patch"/>
              </a:rPr>
            </a:br>
            <a:r>
              <a:rPr lang="en-US" sz="1600" b="0" i="0" dirty="0">
                <a:solidFill>
                  <a:srgbClr val="404040"/>
                </a:solidFill>
                <a:effectLst/>
                <a:latin typeface="DeepSeek-CJK-patch"/>
              </a:rPr>
              <a:t>Successfully integrated </a:t>
            </a:r>
            <a:r>
              <a:rPr lang="en-US" sz="1600" b="1" i="0" dirty="0">
                <a:solidFill>
                  <a:srgbClr val="404040"/>
                </a:solidFill>
                <a:effectLst/>
                <a:latin typeface="DeepSeek-CJK-patch"/>
              </a:rPr>
              <a:t>Soft Attention with ResNet50</a:t>
            </a:r>
            <a:r>
              <a:rPr lang="en-US" sz="1600" b="0" i="0" dirty="0">
                <a:solidFill>
                  <a:srgbClr val="404040"/>
                </a:solidFill>
                <a:effectLst/>
                <a:latin typeface="DeepSeek-CJK-patch"/>
              </a:rPr>
              <a:t>, achieving </a:t>
            </a:r>
            <a:r>
              <a:rPr lang="en-US" sz="1600" b="1" i="0" dirty="0">
                <a:solidFill>
                  <a:srgbClr val="404040"/>
                </a:solidFill>
                <a:effectLst/>
                <a:latin typeface="DeepSeek-CJK-patch"/>
              </a:rPr>
              <a:t>92.6% accuracy</a:t>
            </a:r>
            <a:r>
              <a:rPr lang="en-US" sz="1600" b="0" i="0" dirty="0">
                <a:solidFill>
                  <a:srgbClr val="404040"/>
                </a:solidFill>
                <a:effectLst/>
                <a:latin typeface="DeepSeek-CJK-patch"/>
              </a:rPr>
              <a:t> and improved interpretability through attention maps and Grad-CAM.</a:t>
            </a:r>
          </a:p>
          <a:p>
            <a:pPr algn="l">
              <a:lnSpc>
                <a:spcPts val="2143"/>
              </a:lnSpc>
              <a:spcBef>
                <a:spcPts val="300"/>
              </a:spcBef>
              <a:spcAft>
                <a:spcPts val="1029"/>
              </a:spcAft>
              <a:buFont typeface="+mj-lt"/>
              <a:buAutoNum type="arabicPeriod"/>
            </a:pPr>
            <a:r>
              <a:rPr lang="en-US" sz="1600" b="1" i="0" dirty="0">
                <a:solidFill>
                  <a:srgbClr val="404040"/>
                </a:solidFill>
                <a:effectLst/>
                <a:latin typeface="DeepSeek-CJK-patch"/>
              </a:rPr>
              <a:t>Class Imbalance Addressed</a:t>
            </a:r>
            <a:br>
              <a:rPr lang="en-US" sz="1600" b="0" i="0" dirty="0">
                <a:solidFill>
                  <a:srgbClr val="404040"/>
                </a:solidFill>
                <a:effectLst/>
                <a:latin typeface="DeepSeek-CJK-patch"/>
              </a:rPr>
            </a:br>
            <a:r>
              <a:rPr lang="en-US" sz="1600" b="0" i="0" dirty="0">
                <a:solidFill>
                  <a:srgbClr val="404040"/>
                </a:solidFill>
                <a:effectLst/>
                <a:latin typeface="DeepSeek-CJK-patch"/>
              </a:rPr>
              <a:t>Automated </a:t>
            </a:r>
            <a:r>
              <a:rPr lang="en-US" sz="1600" b="1" i="0" dirty="0">
                <a:solidFill>
                  <a:srgbClr val="404040"/>
                </a:solidFill>
                <a:effectLst/>
                <a:latin typeface="DeepSeek-CJK-patch"/>
              </a:rPr>
              <a:t>class weighting </a:t>
            </a:r>
            <a:r>
              <a:rPr lang="en-US" sz="1600" b="0" i="0" dirty="0">
                <a:solidFill>
                  <a:srgbClr val="404040"/>
                </a:solidFill>
                <a:effectLst/>
                <a:latin typeface="DeepSeek-CJK-patch"/>
              </a:rPr>
              <a:t>and augmentation significantly enhanced performance for rare classes like DF/VASC.</a:t>
            </a:r>
          </a:p>
          <a:p>
            <a:pPr algn="l">
              <a:lnSpc>
                <a:spcPts val="2143"/>
              </a:lnSpc>
              <a:spcBef>
                <a:spcPts val="300"/>
              </a:spcBef>
              <a:spcAft>
                <a:spcPts val="1029"/>
              </a:spcAft>
              <a:buFont typeface="+mj-lt"/>
              <a:buAutoNum type="arabicPeriod"/>
            </a:pPr>
            <a:r>
              <a:rPr lang="en-US" sz="1600" b="1" i="0" dirty="0">
                <a:solidFill>
                  <a:srgbClr val="404040"/>
                </a:solidFill>
                <a:effectLst/>
                <a:latin typeface="DeepSeek-CJK-patch"/>
              </a:rPr>
              <a:t>Clinical Relevance</a:t>
            </a:r>
            <a:br>
              <a:rPr lang="en-US" sz="1600" b="0" i="0" dirty="0">
                <a:solidFill>
                  <a:srgbClr val="404040"/>
                </a:solidFill>
                <a:effectLst/>
                <a:latin typeface="DeepSeek-CJK-patch"/>
              </a:rPr>
            </a:br>
            <a:r>
              <a:rPr lang="en-US" sz="1600" b="0" i="0" dirty="0">
                <a:solidFill>
                  <a:srgbClr val="404040"/>
                </a:solidFill>
                <a:effectLst/>
                <a:latin typeface="DeepSeek-CJK-patch"/>
              </a:rPr>
              <a:t>Attention maps align with diagnostic features, validating the model’s decision-making process for dermatologists.</a:t>
            </a:r>
          </a:p>
          <a:p>
            <a:r>
              <a:rPr lang="en-US" sz="1600" b="1" i="0" dirty="0">
                <a:solidFill>
                  <a:srgbClr val="404040"/>
                </a:solidFill>
                <a:effectLst/>
                <a:latin typeface="DeepSeek-CJK-patch"/>
              </a:rPr>
              <a:t>Enhanced Performance with Data Augmentation</a:t>
            </a:r>
            <a:br>
              <a:rPr lang="en-US" sz="1600" b="0" i="0" dirty="0">
                <a:solidFill>
                  <a:srgbClr val="404040"/>
                </a:solidFill>
                <a:effectLst/>
                <a:latin typeface="DeepSeek-CJK-patch"/>
              </a:rPr>
            </a:br>
            <a:r>
              <a:rPr lang="en-US" sz="1600" b="0" i="0" dirty="0">
                <a:solidFill>
                  <a:srgbClr val="404040"/>
                </a:solidFill>
                <a:effectLst/>
                <a:latin typeface="DeepSeek-CJK-patch"/>
              </a:rPr>
              <a:t>Strategic augmentation (rotations, flips, brightness) of minority classes (MEL/DF/AKIEC) with 8,000+ synthetic samples significantly reduced class imbalance and improved model robustness.</a:t>
            </a:r>
          </a:p>
          <a:p>
            <a:endParaRPr lang="en-SA" sz="1600" dirty="0"/>
          </a:p>
        </p:txBody>
      </p:sp>
      <p:sp>
        <p:nvSpPr>
          <p:cNvPr id="8" name="Rectangle 7">
            <a:extLst>
              <a:ext uri="{FF2B5EF4-FFF2-40B4-BE49-F238E27FC236}">
                <a16:creationId xmlns:a16="http://schemas.microsoft.com/office/drawing/2014/main" id="{4DDB73BF-5A5C-C93D-B85E-98A021AB7B3F}"/>
              </a:ext>
            </a:extLst>
          </p:cNvPr>
          <p:cNvSpPr/>
          <p:nvPr/>
        </p:nvSpPr>
        <p:spPr>
          <a:xfrm>
            <a:off x="808661" y="5960533"/>
            <a:ext cx="5456672" cy="1735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60229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8F00D2-0A92-7283-D2EC-078B34A057D3}"/>
            </a:ext>
          </a:extLst>
        </p:cNvPr>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25C08679-825F-2AF3-259C-AD2758F85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88" name="Rectangle 3087">
            <a:extLst>
              <a:ext uri="{FF2B5EF4-FFF2-40B4-BE49-F238E27FC236}">
                <a16:creationId xmlns:a16="http://schemas.microsoft.com/office/drawing/2014/main" id="{FE5FB75D-B619-2AC7-83E6-F17D89618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074" name="Picture 2" descr="Skin Health Redefined: How DermAssist and Google Health Are Transforming Dermatology">
            <a:extLst>
              <a:ext uri="{FF2B5EF4-FFF2-40B4-BE49-F238E27FC236}">
                <a16:creationId xmlns:a16="http://schemas.microsoft.com/office/drawing/2014/main" id="{4ECBBAD0-4331-F32F-6E95-73952C92AF9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FC53976-A5CC-019F-3073-DB927281F459}"/>
              </a:ext>
            </a:extLst>
          </p:cNvPr>
          <p:cNvSpPr>
            <a:spLocks noGrp="1"/>
          </p:cNvSpPr>
          <p:nvPr>
            <p:ph type="ctrTitle"/>
          </p:nvPr>
        </p:nvSpPr>
        <p:spPr>
          <a:xfrm>
            <a:off x="1600200" y="1261872"/>
            <a:ext cx="8407400" cy="2852928"/>
          </a:xfrm>
        </p:spPr>
        <p:txBody>
          <a:bodyPr>
            <a:normAutofit/>
          </a:bodyPr>
          <a:lstStyle/>
          <a:p>
            <a:r>
              <a:rPr lang="en-US" sz="4400" b="1" dirty="0">
                <a:solidFill>
                  <a:srgbClr val="FFFFFF"/>
                </a:solidFill>
                <a:effectLst>
                  <a:outerShdw blurRad="50800" dist="38100" dir="5400000" algn="t" rotWithShape="0">
                    <a:prstClr val="black">
                      <a:alpha val="40000"/>
                    </a:prstClr>
                  </a:outerShdw>
                </a:effectLst>
              </a:rPr>
              <a:t>End of Contents</a:t>
            </a:r>
            <a:endParaRPr lang="en-SA" sz="4400" b="1" dirty="0">
              <a:solidFill>
                <a:srgbClr val="FFFFFF"/>
              </a:solidFill>
              <a:effectLst>
                <a:outerShdw blurRad="50800" dist="38100" dir="5400000" algn="t" rotWithShape="0">
                  <a:prstClr val="black">
                    <a:alpha val="40000"/>
                  </a:prstClr>
                </a:outerShdw>
              </a:effectLst>
            </a:endParaRPr>
          </a:p>
        </p:txBody>
      </p:sp>
      <p:sp>
        <p:nvSpPr>
          <p:cNvPr id="3089" name="Rectangle 3088">
            <a:extLst>
              <a:ext uri="{FF2B5EF4-FFF2-40B4-BE49-F238E27FC236}">
                <a16:creationId xmlns:a16="http://schemas.microsoft.com/office/drawing/2014/main" id="{48DDCE25-F057-2A1B-6D9D-D79FB2E59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0" name="Rectangle 3089">
            <a:extLst>
              <a:ext uri="{FF2B5EF4-FFF2-40B4-BE49-F238E27FC236}">
                <a16:creationId xmlns:a16="http://schemas.microsoft.com/office/drawing/2014/main" id="{675DAA2A-EFE0-0BBC-1581-CE150E7C9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3E15B98D-1EC2-E624-D81F-81C3CCD5EC64}"/>
              </a:ext>
            </a:extLst>
          </p:cNvPr>
          <p:cNvSpPr>
            <a:spLocks noGrp="1"/>
          </p:cNvSpPr>
          <p:nvPr>
            <p:ph type="subTitle" idx="1"/>
          </p:nvPr>
        </p:nvSpPr>
        <p:spPr/>
        <p:txBody>
          <a:bodyPr/>
          <a:lstStyle/>
          <a:p>
            <a:endParaRPr lang="en-SA"/>
          </a:p>
        </p:txBody>
      </p:sp>
    </p:spTree>
    <p:extLst>
      <p:ext uri="{BB962C8B-B14F-4D97-AF65-F5344CB8AC3E}">
        <p14:creationId xmlns:p14="http://schemas.microsoft.com/office/powerpoint/2010/main" val="292122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8617F8-62E3-728F-582E-166D7552BE92}"/>
            </a:ext>
          </a:extLst>
        </p:cNvPr>
        <p:cNvGrpSpPr/>
        <p:nvPr/>
      </p:nvGrpSpPr>
      <p:grpSpPr>
        <a:xfrm>
          <a:off x="0" y="0"/>
          <a:ext cx="0" cy="0"/>
          <a:chOff x="0" y="0"/>
          <a:chExt cx="0" cy="0"/>
        </a:xfrm>
      </p:grpSpPr>
      <p:grpSp>
        <p:nvGrpSpPr>
          <p:cNvPr id="1090" name="Group 1089">
            <a:extLst>
              <a:ext uri="{FF2B5EF4-FFF2-40B4-BE49-F238E27FC236}">
                <a16:creationId xmlns:a16="http://schemas.microsoft.com/office/drawing/2014/main" id="{046EC17B-735E-7FA9-371A-11F7472E29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091" name="Freeform: Shape 1090">
              <a:extLst>
                <a:ext uri="{FF2B5EF4-FFF2-40B4-BE49-F238E27FC236}">
                  <a16:creationId xmlns:a16="http://schemas.microsoft.com/office/drawing/2014/main" id="{1A304237-46ED-D097-6A9B-540B700ED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2" name="Rectangle 1091">
              <a:extLst>
                <a:ext uri="{FF2B5EF4-FFF2-40B4-BE49-F238E27FC236}">
                  <a16:creationId xmlns:a16="http://schemas.microsoft.com/office/drawing/2014/main" id="{D0462106-1EA1-0851-0E9F-C894179D4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94" name="Rectangle 1093">
            <a:extLst>
              <a:ext uri="{FF2B5EF4-FFF2-40B4-BE49-F238E27FC236}">
                <a16:creationId xmlns:a16="http://schemas.microsoft.com/office/drawing/2014/main" id="{428D32CD-C086-2053-1B92-B094EC55F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4AE0A-CCA0-8AAD-4EF0-94510CB69E1E}"/>
              </a:ext>
            </a:extLst>
          </p:cNvPr>
          <p:cNvSpPr>
            <a:spLocks noGrp="1"/>
          </p:cNvSpPr>
          <p:nvPr>
            <p:ph type="ctrTitle"/>
          </p:nvPr>
        </p:nvSpPr>
        <p:spPr>
          <a:xfrm>
            <a:off x="419100" y="487033"/>
            <a:ext cx="4190380" cy="828402"/>
          </a:xfrm>
        </p:spPr>
        <p:txBody>
          <a:bodyPr vert="horz" lIns="91440" tIns="45720" rIns="91440" bIns="45720" rtlCol="0" anchor="b">
            <a:normAutofit/>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Introduction</a:t>
            </a:r>
          </a:p>
        </p:txBody>
      </p:sp>
      <p:sp>
        <p:nvSpPr>
          <p:cNvPr id="3" name="Content Placeholder 2">
            <a:extLst>
              <a:ext uri="{FF2B5EF4-FFF2-40B4-BE49-F238E27FC236}">
                <a16:creationId xmlns:a16="http://schemas.microsoft.com/office/drawing/2014/main" id="{4CA9221B-7A40-8077-4D77-358254B32E16}"/>
              </a:ext>
            </a:extLst>
          </p:cNvPr>
          <p:cNvSpPr>
            <a:spLocks noGrp="1"/>
          </p:cNvSpPr>
          <p:nvPr>
            <p:ph type="subTitle" idx="1"/>
          </p:nvPr>
        </p:nvSpPr>
        <p:spPr>
          <a:xfrm>
            <a:off x="206834" y="1722410"/>
            <a:ext cx="4985688" cy="4470038"/>
          </a:xfrm>
        </p:spPr>
        <p:txBody>
          <a:bodyPr vert="horz" lIns="91440" tIns="45720" rIns="91440" bIns="45720" rtlCol="0">
            <a:normAutofit fontScale="92500" lnSpcReduction="10000"/>
          </a:bodyPr>
          <a:lstStyle/>
          <a:p>
            <a:pPr lvl="1" indent="-228600" algn="l">
              <a:lnSpc>
                <a:spcPct val="150000"/>
              </a:lnSpc>
              <a:spcAft>
                <a:spcPts val="600"/>
              </a:spcAft>
              <a:buFont typeface="Courier New" panose="02070309020205020404" pitchFamily="49" charset="0"/>
              <a:buChar char="o"/>
            </a:pPr>
            <a:r>
              <a:rPr lang="en-US" sz="1800" dirty="0">
                <a:latin typeface="+mj-lt"/>
              </a:rPr>
              <a:t>Skin cancer is one of the most common cancers globally</a:t>
            </a:r>
          </a:p>
          <a:p>
            <a:pPr lvl="1" indent="-228600" algn="l">
              <a:lnSpc>
                <a:spcPct val="150000"/>
              </a:lnSpc>
              <a:spcAft>
                <a:spcPts val="600"/>
              </a:spcAft>
              <a:buFont typeface="Courier New" panose="02070309020205020404" pitchFamily="49" charset="0"/>
              <a:buChar char="o"/>
            </a:pPr>
            <a:r>
              <a:rPr lang="en-US" sz="1800" dirty="0">
                <a:latin typeface="+mj-lt"/>
              </a:rPr>
              <a:t>1 in 5 people will develop it in their lifetime</a:t>
            </a:r>
          </a:p>
          <a:p>
            <a:pPr lvl="1" indent="-228600" algn="l">
              <a:lnSpc>
                <a:spcPct val="150000"/>
              </a:lnSpc>
              <a:spcAft>
                <a:spcPts val="600"/>
              </a:spcAft>
              <a:buFont typeface="Courier New" panose="02070309020205020404" pitchFamily="49" charset="0"/>
              <a:buChar char="o"/>
            </a:pPr>
            <a:r>
              <a:rPr lang="en-US" sz="1800" dirty="0">
                <a:latin typeface="+mj-lt"/>
              </a:rPr>
              <a:t>Early diagnosis is critical—melanoma can become deadly in 6 weeks</a:t>
            </a:r>
          </a:p>
          <a:p>
            <a:pPr lvl="1" indent="-228600" algn="l">
              <a:lnSpc>
                <a:spcPct val="150000"/>
              </a:lnSpc>
              <a:spcAft>
                <a:spcPts val="600"/>
              </a:spcAft>
              <a:buFont typeface="Courier New" panose="02070309020205020404" pitchFamily="49" charset="0"/>
              <a:buChar char="o"/>
            </a:pPr>
            <a:r>
              <a:rPr lang="en-US" sz="1800" dirty="0">
                <a:latin typeface="+mj-lt"/>
              </a:rPr>
              <a:t>Current CNNs lack spatial focus and interpretability</a:t>
            </a:r>
          </a:p>
          <a:p>
            <a:pPr lvl="1" indent="-228600" algn="l">
              <a:lnSpc>
                <a:spcPct val="150000"/>
              </a:lnSpc>
              <a:spcAft>
                <a:spcPts val="600"/>
              </a:spcAft>
              <a:buFont typeface="Courier New" panose="02070309020205020404" pitchFamily="49" charset="0"/>
              <a:buChar char="o"/>
            </a:pPr>
            <a:r>
              <a:rPr lang="en-US" sz="1800" dirty="0">
                <a:latin typeface="+mj-lt"/>
              </a:rPr>
              <a:t>Leveraging AI and deep learning can lead to faster, more consistent, and scalable diagnosis. </a:t>
            </a:r>
          </a:p>
          <a:p>
            <a:pPr indent="-228600">
              <a:lnSpc>
                <a:spcPct val="120000"/>
              </a:lnSpc>
            </a:pPr>
            <a:endParaRPr lang="en-US" sz="600" b="0" cap="none" spc="0" dirty="0"/>
          </a:p>
        </p:txBody>
      </p:sp>
      <p:sp>
        <p:nvSpPr>
          <p:cNvPr id="1096" name="Rectangle 6">
            <a:extLst>
              <a:ext uri="{FF2B5EF4-FFF2-40B4-BE49-F238E27FC236}">
                <a16:creationId xmlns:a16="http://schemas.microsoft.com/office/drawing/2014/main" id="{52C36D28-243A-4920-8105-5C01116F5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46418" y="2940297"/>
            <a:ext cx="3745582" cy="3917703"/>
          </a:xfrm>
          <a:custGeom>
            <a:avLst/>
            <a:gdLst>
              <a:gd name="connsiteX0" fmla="*/ 0 w 1369143"/>
              <a:gd name="connsiteY0" fmla="*/ 0 h 1229160"/>
              <a:gd name="connsiteX1" fmla="*/ 1369143 w 1369143"/>
              <a:gd name="connsiteY1" fmla="*/ 0 h 1229160"/>
              <a:gd name="connsiteX2" fmla="*/ 1369143 w 1369143"/>
              <a:gd name="connsiteY2" fmla="*/ 1229160 h 1229160"/>
              <a:gd name="connsiteX3" fmla="*/ 0 w 1369143"/>
              <a:gd name="connsiteY3" fmla="*/ 1229160 h 1229160"/>
              <a:gd name="connsiteX4" fmla="*/ 0 w 1369143"/>
              <a:gd name="connsiteY4" fmla="*/ 0 h 1229160"/>
              <a:gd name="connsiteX0" fmla="*/ 0 w 1369143"/>
              <a:gd name="connsiteY0" fmla="*/ 0 h 1229160"/>
              <a:gd name="connsiteX1" fmla="*/ 1369143 w 1369143"/>
              <a:gd name="connsiteY1" fmla="*/ 0 h 1229160"/>
              <a:gd name="connsiteX2" fmla="*/ 0 w 1369143"/>
              <a:gd name="connsiteY2" fmla="*/ 1229160 h 1229160"/>
              <a:gd name="connsiteX3" fmla="*/ 0 w 1369143"/>
              <a:gd name="connsiteY3" fmla="*/ 0 h 1229160"/>
            </a:gdLst>
            <a:ahLst/>
            <a:cxnLst>
              <a:cxn ang="0">
                <a:pos x="connsiteX0" y="connsiteY0"/>
              </a:cxn>
              <a:cxn ang="0">
                <a:pos x="connsiteX1" y="connsiteY1"/>
              </a:cxn>
              <a:cxn ang="0">
                <a:pos x="connsiteX2" y="connsiteY2"/>
              </a:cxn>
              <a:cxn ang="0">
                <a:pos x="connsiteX3" y="connsiteY3"/>
              </a:cxn>
            </a:cxnLst>
            <a:rect l="l" t="t" r="r" b="b"/>
            <a:pathLst>
              <a:path w="1369143" h="1229160">
                <a:moveTo>
                  <a:pt x="0" y="0"/>
                </a:moveTo>
                <a:lnTo>
                  <a:pt x="1369143" y="0"/>
                </a:lnTo>
                <a:lnTo>
                  <a:pt x="0" y="1229160"/>
                </a:lnTo>
                <a:lnTo>
                  <a:pt x="0" y="0"/>
                </a:lnTo>
                <a:close/>
              </a:path>
            </a:pathLst>
          </a:cu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Freeform: Shape 1097">
            <a:extLst>
              <a:ext uri="{FF2B5EF4-FFF2-40B4-BE49-F238E27FC236}">
                <a16:creationId xmlns:a16="http://schemas.microsoft.com/office/drawing/2014/main" id="{8E0A306F-1AE7-84E2-B791-CB943FB1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6575" y="2940297"/>
            <a:ext cx="3745582" cy="3917703"/>
          </a:xfrm>
          <a:custGeom>
            <a:avLst/>
            <a:gdLst>
              <a:gd name="connsiteX0" fmla="*/ 3745582 w 3745582"/>
              <a:gd name="connsiteY0" fmla="*/ 0 h 3917703"/>
              <a:gd name="connsiteX1" fmla="*/ 3745582 w 3745582"/>
              <a:gd name="connsiteY1" fmla="*/ 3917703 h 3917703"/>
              <a:gd name="connsiteX2" fmla="*/ 0 w 3745582"/>
              <a:gd name="connsiteY2" fmla="*/ 3917703 h 3917703"/>
            </a:gdLst>
            <a:ahLst/>
            <a:cxnLst>
              <a:cxn ang="0">
                <a:pos x="connsiteX0" y="connsiteY0"/>
              </a:cxn>
              <a:cxn ang="0">
                <a:pos x="connsiteX1" y="connsiteY1"/>
              </a:cxn>
              <a:cxn ang="0">
                <a:pos x="connsiteX2" y="connsiteY2"/>
              </a:cxn>
            </a:cxnLst>
            <a:rect l="l" t="t" r="r" b="b"/>
            <a:pathLst>
              <a:path w="3745582" h="3917703">
                <a:moveTo>
                  <a:pt x="3745582" y="0"/>
                </a:moveTo>
                <a:lnTo>
                  <a:pt x="3745582" y="3917703"/>
                </a:lnTo>
                <a:lnTo>
                  <a:pt x="0" y="3917703"/>
                </a:lnTo>
                <a:close/>
              </a:path>
            </a:pathLst>
          </a:custGeom>
          <a:blipFill dpi="0" rotWithShape="0">
            <a:blip r:embed="rId5">
              <a:alphaModFix amt="99000"/>
              <a:extLst>
                <a:ext uri="{96DAC541-7B7A-43D3-8B79-37D633B846F1}">
                  <asvg:svgBlip xmlns:asvg="http://schemas.microsoft.com/office/drawing/2016/SVG/main" r:embed="rId6"/>
                </a:ext>
              </a:extLst>
            </a:blip>
            <a:srcRect/>
            <a:tile tx="0" ty="0" sx="40000" sy="4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rtificial intelligence used to identify skin cancer | Stanford Report">
            <a:extLst>
              <a:ext uri="{FF2B5EF4-FFF2-40B4-BE49-F238E27FC236}">
                <a16:creationId xmlns:a16="http://schemas.microsoft.com/office/drawing/2014/main" id="{3EC3D2DB-11CE-8D5A-23D2-0B637B7BB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1242" r="16102" b="2"/>
          <a:stretch/>
        </p:blipFill>
        <p:spPr bwMode="auto">
          <a:xfrm>
            <a:off x="5642313" y="791852"/>
            <a:ext cx="5746238" cy="5279009"/>
          </a:xfrm>
          <a:prstGeom prst="rect">
            <a:avLst/>
          </a:prstGeom>
          <a:noFill/>
          <a:effectLst>
            <a:outerShdw dist="190500" dir="18900000" algn="bl" rotWithShape="0">
              <a:schemeClr val="tx1"/>
            </a:outerShdw>
          </a:effectLst>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0A34D692-CAB0-4D1E-2E0D-D400E0F9835B}"/>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58286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78E4C-C1BD-F6B1-AB89-0EBA89FE690B}"/>
            </a:ext>
          </a:extLst>
        </p:cNvPr>
        <p:cNvGrpSpPr/>
        <p:nvPr/>
      </p:nvGrpSpPr>
      <p:grpSpPr>
        <a:xfrm>
          <a:off x="0" y="0"/>
          <a:ext cx="0" cy="0"/>
          <a:chOff x="0" y="0"/>
          <a:chExt cx="0" cy="0"/>
        </a:xfrm>
      </p:grpSpPr>
      <p:grpSp>
        <p:nvGrpSpPr>
          <p:cNvPr id="14343" name="Group 14342">
            <a:extLst>
              <a:ext uri="{FF2B5EF4-FFF2-40B4-BE49-F238E27FC236}">
                <a16:creationId xmlns:a16="http://schemas.microsoft.com/office/drawing/2014/main" id="{842131BF-B50E-A8AB-B328-2532277C7B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4344" name="Freeform: Shape 14343">
              <a:extLst>
                <a:ext uri="{FF2B5EF4-FFF2-40B4-BE49-F238E27FC236}">
                  <a16:creationId xmlns:a16="http://schemas.microsoft.com/office/drawing/2014/main" id="{0FB276B3-B76B-F678-234D-2A015E0E0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45" name="Rectangle 14344">
              <a:extLst>
                <a:ext uri="{FF2B5EF4-FFF2-40B4-BE49-F238E27FC236}">
                  <a16:creationId xmlns:a16="http://schemas.microsoft.com/office/drawing/2014/main" id="{1157E18C-0486-06AC-4C0C-395B6EB6A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347" name="Rectangle 14346">
            <a:extLst>
              <a:ext uri="{FF2B5EF4-FFF2-40B4-BE49-F238E27FC236}">
                <a16:creationId xmlns:a16="http://schemas.microsoft.com/office/drawing/2014/main" id="{6FE4307D-3329-D9F1-8296-71FE7061C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6923E8C-0519-2E08-8344-E11A22AF2CB6}"/>
              </a:ext>
            </a:extLst>
          </p:cNvPr>
          <p:cNvSpPr>
            <a:spLocks noGrp="1"/>
          </p:cNvSpPr>
          <p:nvPr>
            <p:ph type="ctrTitle"/>
          </p:nvPr>
        </p:nvSpPr>
        <p:spPr>
          <a:xfrm>
            <a:off x="814656" y="665389"/>
            <a:ext cx="5807818" cy="753595"/>
          </a:xfrm>
        </p:spPr>
        <p:txBody>
          <a:bodyPr vert="horz" lIns="91440" tIns="45720" rIns="91440" bIns="45720" rtlCol="0" anchor="b">
            <a:normAutofit fontScale="90000"/>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Research Objectives</a:t>
            </a:r>
          </a:p>
        </p:txBody>
      </p:sp>
      <p:sp>
        <p:nvSpPr>
          <p:cNvPr id="14349" name="Rectangle 14348">
            <a:extLst>
              <a:ext uri="{FF2B5EF4-FFF2-40B4-BE49-F238E27FC236}">
                <a16:creationId xmlns:a16="http://schemas.microsoft.com/office/drawing/2014/main" id="{64D98231-A359-2362-4386-AE5EEECB1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F4C104-863C-5820-843B-C8509CD8DC13}"/>
              </a:ext>
            </a:extLst>
          </p:cNvPr>
          <p:cNvSpPr txBox="1"/>
          <p:nvPr/>
        </p:nvSpPr>
        <p:spPr>
          <a:xfrm>
            <a:off x="723900" y="2400301"/>
            <a:ext cx="6388100" cy="3733800"/>
          </a:xfrm>
          <a:prstGeom prst="rect">
            <a:avLst/>
          </a:prstGeom>
        </p:spPr>
        <p:txBody>
          <a:bodyPr vert="horz" lIns="91440" tIns="45720" rIns="91440" bIns="45720" rtlCol="0">
            <a:normAutofit/>
          </a:bodyPr>
          <a:lstStyle>
            <a:lvl1pPr indent="-228600">
              <a:lnSpc>
                <a:spcPct val="120000"/>
              </a:lnSpc>
              <a:spcBef>
                <a:spcPts val="1000"/>
              </a:spcBef>
              <a:buSzPct val="85000"/>
              <a:buFont typeface="Arial" panose="020B0604020202020204" pitchFamily="34" charset="0"/>
              <a:buNone/>
              <a:defRPr sz="600" b="0" cap="none" spc="0" baseline="0"/>
            </a:lvl1pPr>
            <a:lvl2pPr lvl="1" indent="-228600">
              <a:lnSpc>
                <a:spcPct val="150000"/>
              </a:lnSpc>
              <a:spcBef>
                <a:spcPts val="500"/>
              </a:spcBef>
              <a:spcAft>
                <a:spcPts val="600"/>
              </a:spcAft>
              <a:buSzPct val="100000"/>
              <a:buFont typeface="Courier New" panose="02070309020205020404" pitchFamily="49" charset="0"/>
              <a:buChar char="o"/>
              <a:defRPr>
                <a:latin typeface="+mj-lt"/>
              </a:defRPr>
            </a:lvl2pPr>
            <a:lvl3pPr indent="0" algn="ctr">
              <a:lnSpc>
                <a:spcPct val="130000"/>
              </a:lnSpc>
              <a:spcBef>
                <a:spcPts val="500"/>
              </a:spcBef>
              <a:buSzPct val="85000"/>
              <a:buFont typeface="Arial" panose="020B0604020202020204" pitchFamily="34" charset="0"/>
              <a:buNone/>
            </a:lvl3pPr>
            <a:lvl4pPr indent="0" algn="ctr">
              <a:lnSpc>
                <a:spcPct val="130000"/>
              </a:lnSpc>
              <a:spcBef>
                <a:spcPts val="500"/>
              </a:spcBef>
              <a:buSzPct val="100000"/>
              <a:buFont typeface="Avenir Next LT Pro Light" panose="020B0304020202020204" pitchFamily="34" charset="0"/>
              <a:buNone/>
              <a:defRPr sz="1600"/>
            </a:lvl4pPr>
            <a:lvl5pPr indent="0" algn="ctr">
              <a:lnSpc>
                <a:spcPct val="130000"/>
              </a:lnSpc>
              <a:spcBef>
                <a:spcPts val="500"/>
              </a:spcBef>
              <a:buSzPct val="85000"/>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marL="57150" indent="-285750">
              <a:buFont typeface="Arial" panose="020B0604020202020204" pitchFamily="34" charset="0"/>
              <a:buChar char="•"/>
            </a:pPr>
            <a:r>
              <a:rPr lang="en-US" sz="1800" dirty="0"/>
              <a:t>Develop an accurate and interpretable model using HAM10000 dataset</a:t>
            </a:r>
          </a:p>
          <a:p>
            <a:pPr marL="57150" indent="-285750">
              <a:buFont typeface="Arial" panose="020B0604020202020204" pitchFamily="34" charset="0"/>
              <a:buChar char="•"/>
            </a:pPr>
            <a:r>
              <a:rPr lang="en-US" sz="1800" dirty="0"/>
              <a:t>Integrate a Soft Attention mechanism into ResNet50</a:t>
            </a:r>
          </a:p>
          <a:p>
            <a:pPr marL="57150" indent="-285750">
              <a:buFont typeface="Arial" panose="020B0604020202020204" pitchFamily="34" charset="0"/>
              <a:buChar char="•"/>
            </a:pPr>
            <a:r>
              <a:rPr lang="en-US" sz="1800" dirty="0"/>
              <a:t>Address class imbalance and noise in dermoscopic data</a:t>
            </a:r>
          </a:p>
          <a:p>
            <a:pPr marL="57150" indent="-285750">
              <a:buFont typeface="Arial" panose="020B0604020202020204" pitchFamily="34" charset="0"/>
              <a:buChar char="•"/>
            </a:pPr>
            <a:r>
              <a:rPr lang="en-US" sz="1800" dirty="0"/>
              <a:t>Evaluate performance with accuracy, F1-score, ROC-AUC</a:t>
            </a:r>
          </a:p>
          <a:p>
            <a:pPr marL="57150" indent="-285750">
              <a:buFont typeface="Arial" panose="020B0604020202020204" pitchFamily="34" charset="0"/>
              <a:buChar char="•"/>
            </a:pPr>
            <a:r>
              <a:rPr lang="en-US" sz="1800" dirty="0"/>
              <a:t>Provide visual interpretability with Grad-cam</a:t>
            </a:r>
          </a:p>
        </p:txBody>
      </p:sp>
      <p:sp>
        <p:nvSpPr>
          <p:cNvPr id="14351" name="Freeform: Shape 14350">
            <a:extLst>
              <a:ext uri="{FF2B5EF4-FFF2-40B4-BE49-F238E27FC236}">
                <a16:creationId xmlns:a16="http://schemas.microsoft.com/office/drawing/2014/main" id="{2A5C6D6C-D123-5E6F-0945-8E6C561B8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630921" y="2766496"/>
            <a:ext cx="5385102" cy="1987416"/>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4" name="Picture 6" descr="Soft-Attention Improves Skin Cancer Classification Performance ...">
            <a:extLst>
              <a:ext uri="{FF2B5EF4-FFF2-40B4-BE49-F238E27FC236}">
                <a16:creationId xmlns:a16="http://schemas.microsoft.com/office/drawing/2014/main" id="{25A10F8E-E598-4C66-00AC-3FC8005F7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37" t="4341"/>
          <a:stretch/>
        </p:blipFill>
        <p:spPr bwMode="auto">
          <a:xfrm rot="10800000">
            <a:off x="7640428" y="2170457"/>
            <a:ext cx="4075849" cy="284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DAC1-9B7B-C202-8E89-B0AC5804CD29}"/>
              </a:ext>
            </a:extLst>
          </p:cNvPr>
          <p:cNvSpPr>
            <a:spLocks noGrp="1"/>
          </p:cNvSpPr>
          <p:nvPr>
            <p:ph type="title"/>
          </p:nvPr>
        </p:nvSpPr>
        <p:spPr>
          <a:xfrm>
            <a:off x="426213" y="538813"/>
            <a:ext cx="10458729" cy="1011330"/>
          </a:xfrm>
        </p:spPr>
        <p:txBody>
          <a:bodyPr vert="horz" lIns="91440" tIns="45720" rIns="91440" bIns="45720" rtlCol="0" anchor="ctr">
            <a:normAutofit/>
          </a:bodyPr>
          <a:lstStyle/>
          <a:p>
            <a:r>
              <a:rPr lang="en-US" sz="4000" b="1" cap="none" spc="0" dirty="0">
                <a:solidFill>
                  <a:srgbClr val="000000"/>
                </a:solidFill>
                <a:latin typeface="Abadi MT Condensed Light" panose="020B0306030101010103" pitchFamily="34" charset="77"/>
                <a:cs typeface="Consolas" panose="020B0609020204030204" pitchFamily="49" charset="0"/>
              </a:rPr>
              <a:t>Literature Review</a:t>
            </a:r>
            <a:endParaRPr lang="en-PK"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3" name="Text Placeholder 2">
            <a:extLst>
              <a:ext uri="{FF2B5EF4-FFF2-40B4-BE49-F238E27FC236}">
                <a16:creationId xmlns:a16="http://schemas.microsoft.com/office/drawing/2014/main" id="{D3044C95-C7FC-5E65-510D-A2B206C7F48C}"/>
              </a:ext>
            </a:extLst>
          </p:cNvPr>
          <p:cNvSpPr>
            <a:spLocks noGrp="1"/>
          </p:cNvSpPr>
          <p:nvPr>
            <p:ph type="body" idx="1"/>
          </p:nvPr>
        </p:nvSpPr>
        <p:spPr>
          <a:xfrm>
            <a:off x="1152367" y="1852277"/>
            <a:ext cx="3168173" cy="662007"/>
          </a:xfrm>
        </p:spPr>
        <p:txBody>
          <a:bodyPr>
            <a:noAutofit/>
          </a:bodyPr>
          <a:lstStyle/>
          <a:p>
            <a:r>
              <a:rPr lang="en-US" sz="1400" b="0" dirty="0"/>
              <a:t>Traditional Approaches in Dermatological Image Analysis</a:t>
            </a:r>
            <a:endParaRPr lang="en-PK" sz="1400" b="0" dirty="0"/>
          </a:p>
        </p:txBody>
      </p:sp>
      <p:sp>
        <p:nvSpPr>
          <p:cNvPr id="4" name="Content Placeholder 3">
            <a:extLst>
              <a:ext uri="{FF2B5EF4-FFF2-40B4-BE49-F238E27FC236}">
                <a16:creationId xmlns:a16="http://schemas.microsoft.com/office/drawing/2014/main" id="{08CFFD69-0ACE-9611-9535-85FCC70A1F91}"/>
              </a:ext>
            </a:extLst>
          </p:cNvPr>
          <p:cNvSpPr>
            <a:spLocks noGrp="1"/>
          </p:cNvSpPr>
          <p:nvPr>
            <p:ph sz="half" idx="2"/>
          </p:nvPr>
        </p:nvSpPr>
        <p:spPr>
          <a:xfrm>
            <a:off x="1010127" y="2743199"/>
            <a:ext cx="2528601" cy="1439818"/>
          </a:xfrm>
        </p:spPr>
        <p:txBody>
          <a:bodyPr>
            <a:normAutofit lnSpcReduction="10000"/>
          </a:bodyPr>
          <a:lstStyle/>
          <a:p>
            <a:pPr marL="0" indent="0">
              <a:buNone/>
            </a:pPr>
            <a:r>
              <a:rPr lang="en-US" sz="1400" b="0" i="0" u="none" strike="noStrike" dirty="0">
                <a:solidFill>
                  <a:srgbClr val="000000"/>
                </a:solidFill>
                <a:effectLst/>
              </a:rPr>
              <a:t>Traditionally, dermatologists relied on </a:t>
            </a:r>
            <a:r>
              <a:rPr lang="en-US" sz="1400" b="1" i="0" u="none" strike="noStrike" dirty="0">
                <a:solidFill>
                  <a:srgbClr val="000000"/>
                </a:solidFill>
                <a:effectLst/>
              </a:rPr>
              <a:t>manual image analysis </a:t>
            </a:r>
            <a:r>
              <a:rPr lang="en-US" sz="1400" b="0" i="0" u="none" strike="noStrike" dirty="0">
                <a:solidFill>
                  <a:srgbClr val="000000"/>
                </a:solidFill>
                <a:effectLst/>
              </a:rPr>
              <a:t>or </a:t>
            </a:r>
            <a:r>
              <a:rPr lang="en-US" sz="1400" b="1" i="0" u="none" strike="noStrike" dirty="0">
                <a:solidFill>
                  <a:srgbClr val="000000"/>
                </a:solidFill>
                <a:effectLst/>
              </a:rPr>
              <a:t>classical machine learning </a:t>
            </a:r>
            <a:r>
              <a:rPr lang="en-US" sz="1400" b="0" i="0" u="none" strike="noStrike" dirty="0">
                <a:solidFill>
                  <a:srgbClr val="000000"/>
                </a:solidFill>
                <a:effectLst/>
              </a:rPr>
              <a:t>with handcrafted features.</a:t>
            </a:r>
          </a:p>
          <a:p>
            <a:pPr marL="0" indent="0">
              <a:buNone/>
            </a:pPr>
            <a:endParaRPr lang="en-US" sz="1400" b="0" i="0" u="none" strike="noStrike" dirty="0">
              <a:solidFill>
                <a:srgbClr val="000000"/>
              </a:solidFill>
              <a:effectLst/>
            </a:endParaRPr>
          </a:p>
        </p:txBody>
      </p:sp>
      <p:sp>
        <p:nvSpPr>
          <p:cNvPr id="7" name="Content Placeholder 3">
            <a:extLst>
              <a:ext uri="{FF2B5EF4-FFF2-40B4-BE49-F238E27FC236}">
                <a16:creationId xmlns:a16="http://schemas.microsoft.com/office/drawing/2014/main" id="{31A107E1-BC11-2FB4-0F72-88E5CA23BF64}"/>
              </a:ext>
            </a:extLst>
          </p:cNvPr>
          <p:cNvSpPr txBox="1">
            <a:spLocks/>
          </p:cNvSpPr>
          <p:nvPr/>
        </p:nvSpPr>
        <p:spPr>
          <a:xfrm>
            <a:off x="4648962" y="2743199"/>
            <a:ext cx="3165771" cy="3427697"/>
          </a:xfrm>
          <a:prstGeom prst="rect">
            <a:avLst/>
          </a:prstGeom>
        </p:spPr>
        <p:txBody>
          <a:bodyPr vert="horz" lIns="91440" tIns="45720" rIns="91440" bIns="45720" rtlCol="0">
            <a:normAutofit/>
          </a:bodyPr>
          <a:lstStyle>
            <a:lvl1pPr indent="0">
              <a:lnSpc>
                <a:spcPct val="130000"/>
              </a:lnSpc>
              <a:spcBef>
                <a:spcPts val="1000"/>
              </a:spcBef>
              <a:buSzPct val="85000"/>
              <a:buFont typeface="Arial" panose="020B0604020202020204" pitchFamily="34" charset="0"/>
              <a:buNone/>
              <a:defRPr sz="1400" b="0" i="0" u="none" strike="noStrike">
                <a:solidFill>
                  <a:srgbClr val="000000"/>
                </a:solidFill>
                <a:effectLst/>
                <a:latin typeface="+mj-lt"/>
              </a:defRPr>
            </a:lvl1pPr>
            <a:lvl2pPr indent="-228600">
              <a:lnSpc>
                <a:spcPct val="130000"/>
              </a:lnSpc>
              <a:spcBef>
                <a:spcPts val="500"/>
              </a:spcBef>
              <a:buSzPct val="100000"/>
              <a:buFont typeface="Avenir Next LT Pro Light" panose="020B0304020202020204" pitchFamily="34" charset="0"/>
              <a:buChar char="–"/>
              <a:defRPr>
                <a:latin typeface="+mj-lt"/>
              </a:defRPr>
            </a:lvl2pPr>
            <a:lvl3pPr marL="731520" indent="-228600">
              <a:lnSpc>
                <a:spcPct val="130000"/>
              </a:lnSpc>
              <a:spcBef>
                <a:spcPts val="500"/>
              </a:spcBef>
              <a:buSzPct val="85000"/>
              <a:buFont typeface="Arial" panose="020B0604020202020204" pitchFamily="34" charset="0"/>
              <a:buChar char="•"/>
              <a:defRPr sz="1600">
                <a:latin typeface="+mj-lt"/>
              </a:defRPr>
            </a:lvl3pPr>
            <a:lvl4pPr marL="1005840" indent="-228600">
              <a:lnSpc>
                <a:spcPct val="130000"/>
              </a:lnSpc>
              <a:spcBef>
                <a:spcPts val="500"/>
              </a:spcBef>
              <a:buSzPct val="100000"/>
              <a:buFont typeface="Avenir Next LT Pro Light" panose="020B0304020202020204" pitchFamily="34" charset="0"/>
              <a:buChar char="–"/>
              <a:defRPr sz="1400">
                <a:latin typeface="+mj-lt"/>
              </a:defRPr>
            </a:lvl4pPr>
            <a:lvl5pPr marL="1188720" indent="-228600">
              <a:lnSpc>
                <a:spcPct val="130000"/>
              </a:lnSpc>
              <a:spcBef>
                <a:spcPts val="500"/>
              </a:spcBef>
              <a:buSzPct val="85000"/>
              <a:buFont typeface="Arial" panose="020B0604020202020204" pitchFamily="34" charset="0"/>
              <a:buChar char="•"/>
              <a:defRPr sz="1400">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Deep learning models like </a:t>
            </a:r>
            <a:r>
              <a:rPr lang="en-US" dirty="0" err="1"/>
              <a:t>ResNet</a:t>
            </a:r>
            <a:r>
              <a:rPr lang="en-US" dirty="0"/>
              <a:t>, VGG16, </a:t>
            </a:r>
            <a:r>
              <a:rPr lang="en-US" dirty="0" err="1"/>
              <a:t>DenseNet</a:t>
            </a:r>
            <a:r>
              <a:rPr lang="en-US" dirty="0"/>
              <a:t>, and InceptionResNetV2 improved performance through transfer learning. </a:t>
            </a:r>
            <a:endParaRPr lang="en-PK" dirty="0"/>
          </a:p>
        </p:txBody>
      </p:sp>
      <p:sp>
        <p:nvSpPr>
          <p:cNvPr id="8" name="Content Placeholder 3">
            <a:extLst>
              <a:ext uri="{FF2B5EF4-FFF2-40B4-BE49-F238E27FC236}">
                <a16:creationId xmlns:a16="http://schemas.microsoft.com/office/drawing/2014/main" id="{656FBC7A-1D76-44B5-ADCA-E0CA9D7CEA91}"/>
              </a:ext>
            </a:extLst>
          </p:cNvPr>
          <p:cNvSpPr txBox="1">
            <a:spLocks/>
          </p:cNvSpPr>
          <p:nvPr/>
        </p:nvSpPr>
        <p:spPr>
          <a:xfrm>
            <a:off x="8337469" y="2808510"/>
            <a:ext cx="3026374" cy="3756881"/>
          </a:xfrm>
          <a:prstGeom prst="rect">
            <a:avLst/>
          </a:prstGeom>
        </p:spPr>
        <p:txBody>
          <a:bodyPr vert="horz" lIns="91440" tIns="45720" rIns="91440" bIns="45720" rtlCol="0">
            <a:normAutofit/>
          </a:bodyPr>
          <a:lstStyle>
            <a:defPPr>
              <a:defRPr lang="en-SA"/>
            </a:defPPr>
            <a:lvl1pPr indent="0">
              <a:lnSpc>
                <a:spcPct val="130000"/>
              </a:lnSpc>
              <a:spcBef>
                <a:spcPts val="1000"/>
              </a:spcBef>
              <a:buSzPct val="85000"/>
              <a:buFont typeface="Arial" panose="020B0604020202020204" pitchFamily="34" charset="0"/>
              <a:buNone/>
              <a:defRPr sz="1400" b="0" i="0" u="none" strike="noStrike">
                <a:solidFill>
                  <a:srgbClr val="000000"/>
                </a:solidFill>
                <a:effectLst/>
                <a:latin typeface="+mj-lt"/>
              </a:defRPr>
            </a:lvl1pPr>
            <a:lvl2pPr indent="-228600">
              <a:lnSpc>
                <a:spcPct val="130000"/>
              </a:lnSpc>
              <a:spcBef>
                <a:spcPts val="500"/>
              </a:spcBef>
              <a:buSzPct val="100000"/>
              <a:buFont typeface="Avenir Next LT Pro Light" panose="020B0304020202020204" pitchFamily="34" charset="0"/>
              <a:buChar char="–"/>
              <a:defRPr>
                <a:latin typeface="+mj-lt"/>
              </a:defRPr>
            </a:lvl2pPr>
            <a:lvl3pPr marL="731520" indent="-228600">
              <a:lnSpc>
                <a:spcPct val="130000"/>
              </a:lnSpc>
              <a:spcBef>
                <a:spcPts val="500"/>
              </a:spcBef>
              <a:buSzPct val="85000"/>
              <a:buFont typeface="Arial" panose="020B0604020202020204" pitchFamily="34" charset="0"/>
              <a:buChar char="•"/>
              <a:defRPr sz="1600">
                <a:latin typeface="+mj-lt"/>
              </a:defRPr>
            </a:lvl3pPr>
            <a:lvl4pPr marL="1005840" indent="-228600">
              <a:lnSpc>
                <a:spcPct val="130000"/>
              </a:lnSpc>
              <a:spcBef>
                <a:spcPts val="500"/>
              </a:spcBef>
              <a:buSzPct val="100000"/>
              <a:buFont typeface="Avenir Next LT Pro Light" panose="020B0304020202020204" pitchFamily="34" charset="0"/>
              <a:buChar char="–"/>
              <a:defRPr sz="1400">
                <a:latin typeface="+mj-lt"/>
              </a:defRPr>
            </a:lvl4pPr>
            <a:lvl5pPr marL="1188720" indent="-228600">
              <a:lnSpc>
                <a:spcPct val="130000"/>
              </a:lnSpc>
              <a:spcBef>
                <a:spcPts val="500"/>
              </a:spcBef>
              <a:buSzPct val="85000"/>
              <a:buFont typeface="Arial" panose="020B0604020202020204" pitchFamily="34" charset="0"/>
              <a:buChar char="•"/>
              <a:defRPr sz="1400">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Challenges such as class imbalance, image noise, and low inter-class variance still limit performance.</a:t>
            </a:r>
            <a:endParaRPr lang="en-PK" dirty="0"/>
          </a:p>
        </p:txBody>
      </p:sp>
      <p:pic>
        <p:nvPicPr>
          <p:cNvPr id="1026" name="Picture 2" descr="Figure 11">
            <a:extLst>
              <a:ext uri="{FF2B5EF4-FFF2-40B4-BE49-F238E27FC236}">
                <a16:creationId xmlns:a16="http://schemas.microsoft.com/office/drawing/2014/main" id="{67490033-77AC-C6B1-DCBB-7047707FC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27" y="4312439"/>
            <a:ext cx="2528601" cy="176164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576CFCE8-214D-9DF3-438B-B48777C82AEC}"/>
              </a:ext>
            </a:extLst>
          </p:cNvPr>
          <p:cNvSpPr txBox="1">
            <a:spLocks/>
          </p:cNvSpPr>
          <p:nvPr/>
        </p:nvSpPr>
        <p:spPr>
          <a:xfrm>
            <a:off x="4803097" y="1819509"/>
            <a:ext cx="2857499" cy="662007"/>
          </a:xfrm>
          <a:prstGeom prst="rect">
            <a:avLst/>
          </a:prstGeom>
        </p:spPr>
        <p:txBody>
          <a:bodyPr vert="horz" lIns="91440" tIns="45720" rIns="91440" bIns="45720" rtlCol="0" anchor="b">
            <a:noAutofit/>
          </a:bodyPr>
          <a:lstStyle>
            <a:lvl1pPr indent="0">
              <a:lnSpc>
                <a:spcPct val="130000"/>
              </a:lnSpc>
              <a:spcBef>
                <a:spcPts val="1000"/>
              </a:spcBef>
              <a:buSzPct val="85000"/>
              <a:buFont typeface="Arial" panose="020B0604020202020204" pitchFamily="34" charset="0"/>
              <a:buNone/>
              <a:defRPr sz="14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Advancements with Deep Learning Models</a:t>
            </a:r>
            <a:endParaRPr lang="en-PK" dirty="0"/>
          </a:p>
        </p:txBody>
      </p:sp>
      <p:sp>
        <p:nvSpPr>
          <p:cNvPr id="10" name="Text Placeholder 2">
            <a:extLst>
              <a:ext uri="{FF2B5EF4-FFF2-40B4-BE49-F238E27FC236}">
                <a16:creationId xmlns:a16="http://schemas.microsoft.com/office/drawing/2014/main" id="{A16F5B0B-49A3-9FA8-9A26-4871D9EBB606}"/>
              </a:ext>
            </a:extLst>
          </p:cNvPr>
          <p:cNvSpPr txBox="1">
            <a:spLocks/>
          </p:cNvSpPr>
          <p:nvPr/>
        </p:nvSpPr>
        <p:spPr>
          <a:xfrm>
            <a:off x="8541284" y="1848323"/>
            <a:ext cx="3117815" cy="662007"/>
          </a:xfrm>
          <a:prstGeom prst="rect">
            <a:avLst/>
          </a:prstGeom>
        </p:spPr>
        <p:txBody>
          <a:bodyPr vert="horz" lIns="91440" tIns="45720" rIns="91440" bIns="45720" rtlCol="0" anchor="b">
            <a:noAutofit/>
          </a:bodyPr>
          <a:lstStyle>
            <a:defPPr>
              <a:defRPr lang="en-SA"/>
            </a:defPPr>
            <a:lvl1pPr indent="0">
              <a:lnSpc>
                <a:spcPct val="130000"/>
              </a:lnSpc>
              <a:spcBef>
                <a:spcPts val="1000"/>
              </a:spcBef>
              <a:buSzPct val="85000"/>
              <a:buFont typeface="Arial" panose="020B0604020202020204" pitchFamily="34" charset="0"/>
              <a:buNone/>
              <a:defRPr sz="14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Challenges in Dermatology Image Analysis</a:t>
            </a:r>
            <a:endParaRPr lang="en-PK" dirty="0"/>
          </a:p>
        </p:txBody>
      </p:sp>
      <p:pic>
        <p:nvPicPr>
          <p:cNvPr id="1028" name="Picture 4" descr="Finetuned Deep Learning Models for Fuel Classification: A Transfer Learning-Based  Approach">
            <a:extLst>
              <a:ext uri="{FF2B5EF4-FFF2-40B4-BE49-F238E27FC236}">
                <a16:creationId xmlns:a16="http://schemas.microsoft.com/office/drawing/2014/main" id="{B52DA620-B009-4292-6ECF-83A5F59ED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410" y="4312439"/>
            <a:ext cx="2857499" cy="1714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ree Top People Challenges Faced By Businesses Under 500 Employees in 2018  - Rencai">
            <a:extLst>
              <a:ext uri="{FF2B5EF4-FFF2-40B4-BE49-F238E27FC236}">
                <a16:creationId xmlns:a16="http://schemas.microsoft.com/office/drawing/2014/main" id="{B0708E50-05D7-E9D1-FD38-566D437F7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043" y="4380964"/>
            <a:ext cx="2693051" cy="164621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5E933513-796C-77B4-C6B8-E7FE74A0052C}"/>
              </a:ext>
            </a:extLst>
          </p:cNvPr>
          <p:cNvSpPr/>
          <p:nvPr/>
        </p:nvSpPr>
        <p:spPr>
          <a:xfrm flipV="1">
            <a:off x="987267" y="1964759"/>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3" name="Rounded Rectangle 12">
            <a:extLst>
              <a:ext uri="{FF2B5EF4-FFF2-40B4-BE49-F238E27FC236}">
                <a16:creationId xmlns:a16="http://schemas.microsoft.com/office/drawing/2014/main" id="{A6EED96C-7693-5302-2BEF-95FB62A73741}"/>
              </a:ext>
            </a:extLst>
          </p:cNvPr>
          <p:cNvSpPr/>
          <p:nvPr/>
        </p:nvSpPr>
        <p:spPr>
          <a:xfrm flipV="1">
            <a:off x="4681726" y="1964759"/>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4" name="Rounded Rectangle 13">
            <a:extLst>
              <a:ext uri="{FF2B5EF4-FFF2-40B4-BE49-F238E27FC236}">
                <a16:creationId xmlns:a16="http://schemas.microsoft.com/office/drawing/2014/main" id="{80D28B50-B615-8892-A991-2882CC470298}"/>
              </a:ext>
            </a:extLst>
          </p:cNvPr>
          <p:cNvSpPr/>
          <p:nvPr/>
        </p:nvSpPr>
        <p:spPr>
          <a:xfrm flipV="1">
            <a:off x="8376184" y="1981035"/>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5" name="Rounded Rectangle 4">
            <a:extLst>
              <a:ext uri="{FF2B5EF4-FFF2-40B4-BE49-F238E27FC236}">
                <a16:creationId xmlns:a16="http://schemas.microsoft.com/office/drawing/2014/main" id="{0594AA9E-1A1E-5977-5FFA-A549C43AC433}"/>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3409543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E6C86A4-C05D-AC1C-06D4-A0FA25FEC98A}"/>
              </a:ext>
            </a:extLst>
          </p:cNvPr>
          <p:cNvSpPr>
            <a:spLocks noGrp="1"/>
          </p:cNvSpPr>
          <p:nvPr>
            <p:ph sz="half" idx="2"/>
          </p:nvPr>
        </p:nvSpPr>
        <p:spPr>
          <a:xfrm>
            <a:off x="705581" y="2539155"/>
            <a:ext cx="4780819" cy="3684588"/>
          </a:xfrm>
        </p:spPr>
        <p:txBody>
          <a:bodyPr>
            <a:normAutofit/>
          </a:bodyPr>
          <a:lstStyle/>
          <a:p>
            <a:pPr marL="0" indent="0" algn="just">
              <a:buNone/>
            </a:pPr>
            <a:r>
              <a:rPr lang="en-US" sz="1400" dirty="0"/>
              <a:t>Many skin lesions share overlapping features, making it difficult for deep learning models to distinguish between classes. Improving generalization is essential to handle such low inter-class variance effectively.</a:t>
            </a:r>
            <a:endParaRPr lang="en-PK" sz="1400" dirty="0"/>
          </a:p>
        </p:txBody>
      </p:sp>
      <p:sp>
        <p:nvSpPr>
          <p:cNvPr id="6" name="Content Placeholder 5">
            <a:extLst>
              <a:ext uri="{FF2B5EF4-FFF2-40B4-BE49-F238E27FC236}">
                <a16:creationId xmlns:a16="http://schemas.microsoft.com/office/drawing/2014/main" id="{A21FF8FA-07B3-9C53-64D9-71F98001B3B6}"/>
              </a:ext>
            </a:extLst>
          </p:cNvPr>
          <p:cNvSpPr>
            <a:spLocks noGrp="1"/>
          </p:cNvSpPr>
          <p:nvPr>
            <p:ph sz="quarter" idx="4"/>
          </p:nvPr>
        </p:nvSpPr>
        <p:spPr>
          <a:xfrm>
            <a:off x="6417619" y="2539155"/>
            <a:ext cx="4747205" cy="2886261"/>
          </a:xfrm>
        </p:spPr>
        <p:txBody>
          <a:bodyPr>
            <a:normAutofit/>
          </a:bodyPr>
          <a:lstStyle/>
          <a:p>
            <a:pPr marL="0" indent="0" algn="just">
              <a:buNone/>
            </a:pPr>
            <a:r>
              <a:rPr lang="en-US" sz="1200" dirty="0"/>
              <a:t>Many dermatology datasets, including HAM10000, suffer from class imbalance, where common lesion types dominate the dataset while rare but critical classes like melanoma (MEL) and dermatofibroma (DF) have very few samples. </a:t>
            </a:r>
            <a:endParaRPr lang="en-PK" sz="1400" dirty="0"/>
          </a:p>
        </p:txBody>
      </p:sp>
      <p:pic>
        <p:nvPicPr>
          <p:cNvPr id="2050" name="Picture 2" descr="The imbalanced structure of the HAM10000 dataset. | Download Scientific  Diagram">
            <a:extLst>
              <a:ext uri="{FF2B5EF4-FFF2-40B4-BE49-F238E27FC236}">
                <a16:creationId xmlns:a16="http://schemas.microsoft.com/office/drawing/2014/main" id="{19D6B227-0B60-DDA2-F281-B471FE65D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294" y="3769906"/>
            <a:ext cx="3295154" cy="2833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 article: Transforming Skin Cancer Diagnosis: A Deep Learning Approach  with the Ham10000 Dataset">
            <a:extLst>
              <a:ext uri="{FF2B5EF4-FFF2-40B4-BE49-F238E27FC236}">
                <a16:creationId xmlns:a16="http://schemas.microsoft.com/office/drawing/2014/main" id="{E1C4774B-704E-21EC-0F9A-D8BDC9932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76" y="3868957"/>
            <a:ext cx="3746475" cy="273492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B843EE-A5DC-0828-D2F5-C1076DC2AF26}"/>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dirty="0"/>
              <a:t>Problem Statement</a:t>
            </a:r>
            <a:endParaRPr lang="en-PK" dirty="0"/>
          </a:p>
        </p:txBody>
      </p:sp>
      <p:sp>
        <p:nvSpPr>
          <p:cNvPr id="8" name="Rounded Rectangle 7">
            <a:extLst>
              <a:ext uri="{FF2B5EF4-FFF2-40B4-BE49-F238E27FC236}">
                <a16:creationId xmlns:a16="http://schemas.microsoft.com/office/drawing/2014/main" id="{9F32263A-92C8-22AB-BBED-34E875E2182A}"/>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TextBox 8">
            <a:extLst>
              <a:ext uri="{FF2B5EF4-FFF2-40B4-BE49-F238E27FC236}">
                <a16:creationId xmlns:a16="http://schemas.microsoft.com/office/drawing/2014/main" id="{EE30FBBF-C147-F226-2FA0-EE5D6DB73405}"/>
              </a:ext>
            </a:extLst>
          </p:cNvPr>
          <p:cNvSpPr txBox="1"/>
          <p:nvPr/>
        </p:nvSpPr>
        <p:spPr>
          <a:xfrm>
            <a:off x="-571500" y="546100"/>
            <a:ext cx="184731" cy="369332"/>
          </a:xfrm>
          <a:prstGeom prst="rect">
            <a:avLst/>
          </a:prstGeom>
          <a:noFill/>
        </p:spPr>
        <p:txBody>
          <a:bodyPr wrap="none" rtlCol="0">
            <a:spAutoFit/>
          </a:bodyPr>
          <a:lstStyle/>
          <a:p>
            <a:endParaRPr lang="en-SA" dirty="0"/>
          </a:p>
        </p:txBody>
      </p:sp>
      <p:sp>
        <p:nvSpPr>
          <p:cNvPr id="13" name="Text Placeholder 2">
            <a:extLst>
              <a:ext uri="{FF2B5EF4-FFF2-40B4-BE49-F238E27FC236}">
                <a16:creationId xmlns:a16="http://schemas.microsoft.com/office/drawing/2014/main" id="{100B00B5-BB56-7741-A78D-1DD2DCE4CAC5}"/>
              </a:ext>
            </a:extLst>
          </p:cNvPr>
          <p:cNvSpPr txBox="1">
            <a:spLocks/>
          </p:cNvSpPr>
          <p:nvPr/>
        </p:nvSpPr>
        <p:spPr>
          <a:xfrm>
            <a:off x="561687" y="1808557"/>
            <a:ext cx="4924713" cy="570692"/>
          </a:xfrm>
          <a:prstGeom prst="rect">
            <a:avLst/>
          </a:prstGeom>
        </p:spPr>
        <p:txBody>
          <a:bodyPr vert="horz" lIns="91440" tIns="45720" rIns="91440" bIns="45720" rtlCol="0" anchor="ctr">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t>  Generalization Across Similar Lesions</a:t>
            </a:r>
          </a:p>
        </p:txBody>
      </p:sp>
      <p:sp>
        <p:nvSpPr>
          <p:cNvPr id="14" name="Text Placeholder 4">
            <a:extLst>
              <a:ext uri="{FF2B5EF4-FFF2-40B4-BE49-F238E27FC236}">
                <a16:creationId xmlns:a16="http://schemas.microsoft.com/office/drawing/2014/main" id="{914FB2DA-161D-4A3E-8817-0EEDE9B5300E}"/>
              </a:ext>
            </a:extLst>
          </p:cNvPr>
          <p:cNvSpPr txBox="1">
            <a:spLocks/>
          </p:cNvSpPr>
          <p:nvPr/>
        </p:nvSpPr>
        <p:spPr>
          <a:xfrm>
            <a:off x="6276061" y="1808557"/>
            <a:ext cx="5354252" cy="522634"/>
          </a:xfrm>
          <a:prstGeom prst="rect">
            <a:avLst/>
          </a:prstGeom>
        </p:spPr>
        <p:txBody>
          <a:bodyPr vert="horz" lIns="91440" tIns="45720" rIns="91440" bIns="45720" rtlCol="0" anchor="ctr">
            <a:noAutofit/>
          </a:bodyPr>
          <a:lstStyle>
            <a:defPPr>
              <a:defRPr lang="en-SA"/>
            </a:defPPr>
            <a:lvl1pPr indent="0">
              <a:lnSpc>
                <a:spcPct val="130000"/>
              </a:lnSpc>
              <a:spcBef>
                <a:spcPts val="1000"/>
              </a:spcBef>
              <a:buSzPct val="85000"/>
              <a:buFont typeface="Arial" panose="020B0604020202020204" pitchFamily="34" charset="0"/>
              <a:buNone/>
              <a:defRPr sz="20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  Class Imbalance in Skin Lesion Datasets</a:t>
            </a:r>
          </a:p>
        </p:txBody>
      </p:sp>
      <p:sp>
        <p:nvSpPr>
          <p:cNvPr id="15" name="Rounded Rectangle 14">
            <a:extLst>
              <a:ext uri="{FF2B5EF4-FFF2-40B4-BE49-F238E27FC236}">
                <a16:creationId xmlns:a16="http://schemas.microsoft.com/office/drawing/2014/main" id="{28ABACB7-7E10-A5A1-EA46-BE7305A7053A}"/>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6" name="Rounded Rectangle 15">
            <a:extLst>
              <a:ext uri="{FF2B5EF4-FFF2-40B4-BE49-F238E27FC236}">
                <a16:creationId xmlns:a16="http://schemas.microsoft.com/office/drawing/2014/main" id="{B0A74473-FF9D-192A-5DA5-5E6E7D6323F1}"/>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Tree>
    <p:extLst>
      <p:ext uri="{BB962C8B-B14F-4D97-AF65-F5344CB8AC3E}">
        <p14:creationId xmlns:p14="http://schemas.microsoft.com/office/powerpoint/2010/main" val="258208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1B01D-D07A-1315-17B7-8DF6CCEDAA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18073C-6A5C-A00B-B527-335F9BC7B71B}"/>
              </a:ext>
            </a:extLst>
          </p:cNvPr>
          <p:cNvSpPr>
            <a:spLocks noGrp="1"/>
          </p:cNvSpPr>
          <p:nvPr>
            <p:ph type="ctrTitle"/>
          </p:nvPr>
        </p:nvSpPr>
        <p:spPr>
          <a:xfrm>
            <a:off x="829734" y="317680"/>
            <a:ext cx="7917622" cy="929296"/>
          </a:xfrm>
        </p:spPr>
        <p:txBody>
          <a:bodyPr>
            <a:normAutofit/>
          </a:bodyPr>
          <a:lstStyle/>
          <a:p>
            <a:r>
              <a:rPr lang="en-US" sz="4000" b="1" cap="none" spc="0" dirty="0">
                <a:solidFill>
                  <a:srgbClr val="000000"/>
                </a:solidFill>
                <a:effectLst/>
                <a:latin typeface="Abadi MT Condensed Light" panose="020B0306030101010103" pitchFamily="34" charset="77"/>
                <a:ea typeface="Calibri" panose="020F0502020204030204" pitchFamily="34" charset="0"/>
                <a:cs typeface="Consolas" panose="020B0609020204030204" pitchFamily="49" charset="0"/>
              </a:rPr>
              <a:t>Dataset &amp; Preprocessing</a:t>
            </a:r>
            <a:endParaRPr lang="en-SA" sz="6600" cap="none" spc="0" dirty="0">
              <a:latin typeface="Abadi MT Condensed Light" panose="020B0306030101010103" pitchFamily="34" charset="77"/>
              <a:cs typeface="Consolas" panose="020B0609020204030204" pitchFamily="49" charset="0"/>
            </a:endParaRPr>
          </a:p>
        </p:txBody>
      </p:sp>
      <p:sp>
        <p:nvSpPr>
          <p:cNvPr id="6" name="TextBox 5">
            <a:extLst>
              <a:ext uri="{FF2B5EF4-FFF2-40B4-BE49-F238E27FC236}">
                <a16:creationId xmlns:a16="http://schemas.microsoft.com/office/drawing/2014/main" id="{D4F165CF-8BF2-E92C-EE0C-E2C2E398A8DF}"/>
              </a:ext>
            </a:extLst>
          </p:cNvPr>
          <p:cNvSpPr txBox="1"/>
          <p:nvPr/>
        </p:nvSpPr>
        <p:spPr>
          <a:xfrm>
            <a:off x="829734" y="1416309"/>
            <a:ext cx="6980766" cy="923330"/>
          </a:xfrm>
          <a:prstGeom prst="rect">
            <a:avLst/>
          </a:prstGeom>
          <a:noFill/>
        </p:spPr>
        <p:txBody>
          <a:bodyPr wrap="square" rtlCol="0">
            <a:spAutoFit/>
          </a:bodyPr>
          <a:lstStyle/>
          <a:p>
            <a:pPr marL="285750" indent="-285750" algn="l">
              <a:buFont typeface="Wingdings" pitchFamily="2" charset="2"/>
              <a:buChar char="Ø"/>
            </a:pPr>
            <a:r>
              <a:rPr lang="en-US" b="0" i="0" u="none" strike="noStrike" dirty="0">
                <a:solidFill>
                  <a:srgbClr val="000000"/>
                </a:solidFill>
                <a:effectLst/>
              </a:rPr>
              <a:t>Dataset: HAM10000 (10,015 images, 7 lesion classes)</a:t>
            </a:r>
          </a:p>
          <a:p>
            <a:pPr marL="285750" indent="-285750" algn="l">
              <a:buFont typeface="Wingdings" pitchFamily="2" charset="2"/>
              <a:buChar char="Ø"/>
            </a:pPr>
            <a:r>
              <a:rPr lang="en-US" b="0" i="0" u="none" strike="noStrike" dirty="0">
                <a:solidFill>
                  <a:srgbClr val="000000"/>
                </a:solidFill>
                <a:effectLst/>
              </a:rPr>
              <a:t>Major class imbalance (e.g., 67% are nevi)</a:t>
            </a:r>
            <a:endParaRPr lang="en-SA" b="0" i="0" u="none" strike="noStrike" dirty="0">
              <a:solidFill>
                <a:srgbClr val="000000"/>
              </a:solidFill>
              <a:effectLst/>
            </a:endParaRPr>
          </a:p>
          <a:p>
            <a:pPr marL="285750" indent="-285750">
              <a:buFont typeface="Wingdings" pitchFamily="2" charset="2"/>
              <a:buChar char="Ø"/>
            </a:pPr>
            <a:r>
              <a:rPr lang="en-US" sz="1800" dirty="0">
                <a:solidFill>
                  <a:srgbClr val="000000"/>
                </a:solidFill>
                <a:effectLst/>
                <a:ea typeface="Times New Roman" panose="02020603050405020304" pitchFamily="18" charset="0"/>
                <a:cs typeface="Times New Roman" panose="02020603050405020304" pitchFamily="18" charset="0"/>
              </a:rPr>
              <a:t>Class Distribution in the HAM10000 Dataset</a:t>
            </a:r>
            <a:r>
              <a:rPr lang="en-SA" dirty="0"/>
              <a:t> </a:t>
            </a:r>
            <a:r>
              <a:rPr lang="en-US" dirty="0">
                <a:solidFill>
                  <a:srgbClr val="000000"/>
                </a:solidFill>
              </a:rPr>
              <a:t>:</a:t>
            </a:r>
            <a:endParaRPr lang="en-SA" dirty="0"/>
          </a:p>
        </p:txBody>
      </p:sp>
      <p:graphicFrame>
        <p:nvGraphicFramePr>
          <p:cNvPr id="8" name="Table 7">
            <a:extLst>
              <a:ext uri="{FF2B5EF4-FFF2-40B4-BE49-F238E27FC236}">
                <a16:creationId xmlns:a16="http://schemas.microsoft.com/office/drawing/2014/main" id="{251EED87-172F-027E-EAEC-11E6BED17EC1}"/>
              </a:ext>
            </a:extLst>
          </p:cNvPr>
          <p:cNvGraphicFramePr>
            <a:graphicFrameLocks noGrp="1"/>
          </p:cNvGraphicFramePr>
          <p:nvPr>
            <p:extLst>
              <p:ext uri="{D42A27DB-BD31-4B8C-83A1-F6EECF244321}">
                <p14:modId xmlns:p14="http://schemas.microsoft.com/office/powerpoint/2010/main" val="2361132485"/>
              </p:ext>
            </p:extLst>
          </p:nvPr>
        </p:nvGraphicFramePr>
        <p:xfrm>
          <a:off x="1660526" y="2508972"/>
          <a:ext cx="9248775" cy="3590241"/>
        </p:xfrm>
        <a:graphic>
          <a:graphicData uri="http://schemas.openxmlformats.org/drawingml/2006/table">
            <a:tbl>
              <a:tblPr firstRow="1" firstCol="1" bandRow="1">
                <a:tableStyleId>{0660B408-B3CF-4A94-85FC-2B1E0A45F4A2}</a:tableStyleId>
              </a:tblPr>
              <a:tblGrid>
                <a:gridCol w="3660276">
                  <a:extLst>
                    <a:ext uri="{9D8B030D-6E8A-4147-A177-3AD203B41FA5}">
                      <a16:colId xmlns:a16="http://schemas.microsoft.com/office/drawing/2014/main" val="2955147184"/>
                    </a:ext>
                  </a:extLst>
                </a:gridCol>
                <a:gridCol w="1409211">
                  <a:extLst>
                    <a:ext uri="{9D8B030D-6E8A-4147-A177-3AD203B41FA5}">
                      <a16:colId xmlns:a16="http://schemas.microsoft.com/office/drawing/2014/main" val="3376044042"/>
                    </a:ext>
                  </a:extLst>
                </a:gridCol>
                <a:gridCol w="2089644">
                  <a:extLst>
                    <a:ext uri="{9D8B030D-6E8A-4147-A177-3AD203B41FA5}">
                      <a16:colId xmlns:a16="http://schemas.microsoft.com/office/drawing/2014/main" val="2773495838"/>
                    </a:ext>
                  </a:extLst>
                </a:gridCol>
                <a:gridCol w="2089644">
                  <a:extLst>
                    <a:ext uri="{9D8B030D-6E8A-4147-A177-3AD203B41FA5}">
                      <a16:colId xmlns:a16="http://schemas.microsoft.com/office/drawing/2014/main" val="2411253341"/>
                    </a:ext>
                  </a:extLst>
                </a:gridCol>
              </a:tblGrid>
              <a:tr h="513281">
                <a:tc>
                  <a:txBody>
                    <a:bodyPr/>
                    <a:lstStyle/>
                    <a:p>
                      <a:pPr marL="180340" lvl="0">
                        <a:lnSpc>
                          <a:spcPct val="115000"/>
                        </a:lnSpc>
                      </a:pPr>
                      <a:r>
                        <a:rPr lang="en-US" sz="1400" dirty="0">
                          <a:effectLst/>
                        </a:rPr>
                        <a:t>Class Label</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Abbreviation  </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Number of Images</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Percentage (%)</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2221308268"/>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Melanocytic nevi</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NV</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6,705</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66.9%</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3988491446"/>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Melanoma</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MEL</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1,113</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11.1%</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4136658795"/>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Benign keratosis-like lesions</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BKL</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1,099</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11.0%</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22834895"/>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Basal cell carcinoma</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BCC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514</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5.1%</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3253126051"/>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Actinic keratoses</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AKIEC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327</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3.3%</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271358758"/>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Vascular lesions</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VASC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142</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1.4%</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1886449669"/>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Dermatofibroma</a:t>
                      </a:r>
                      <a:endParaRPr lang="en-SA" sz="1800" b="0" i="0" u="none" strike="noStrike" kern="120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DF</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115</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1.1%</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4202054324"/>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Total</a:t>
                      </a:r>
                      <a:endParaRPr lang="en-SA" sz="1800" b="0" i="0" u="none" strike="noStrike" kern="120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endParaRPr lang="en-SA" sz="1800" b="0" i="0" u="none" strike="noStrike" kern="120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pPr marL="180340">
                        <a:lnSpc>
                          <a:spcPct val="115000"/>
                        </a:lnSpc>
                      </a:pPr>
                      <a:r>
                        <a:rPr lang="en-US" sz="1800" b="0" i="0" u="none" strike="noStrike" kern="1200" dirty="0">
                          <a:solidFill>
                            <a:srgbClr val="000000"/>
                          </a:solidFill>
                          <a:effectLst/>
                          <a:latin typeface="+mn-lt"/>
                          <a:ea typeface="+mn-ea"/>
                          <a:cs typeface="+mn-cs"/>
                        </a:rPr>
                        <a:t>10,015</a:t>
                      </a:r>
                      <a:endParaRPr lang="en-SA" sz="1800" b="0" i="0" u="none" strike="noStrike" kern="1200" dirty="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pPr marL="180340">
                        <a:lnSpc>
                          <a:spcPct val="115000"/>
                        </a:lnSpc>
                      </a:pPr>
                      <a:r>
                        <a:rPr lang="en-US" sz="1800" b="0" i="0" u="none" strike="noStrike" kern="1200" dirty="0">
                          <a:solidFill>
                            <a:srgbClr val="000000"/>
                          </a:solidFill>
                          <a:effectLst/>
                          <a:latin typeface="+mn-lt"/>
                          <a:ea typeface="+mn-ea"/>
                          <a:cs typeface="+mn-cs"/>
                        </a:rPr>
                        <a:t>100%</a:t>
                      </a:r>
                      <a:endParaRPr lang="en-SA" sz="1800" b="0" i="0" u="none" strike="noStrike" kern="1200" dirty="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extLst>
                  <a:ext uri="{0D108BD9-81ED-4DB2-BD59-A6C34878D82A}">
                    <a16:rowId xmlns:a16="http://schemas.microsoft.com/office/drawing/2014/main" val="2503795809"/>
                  </a:ext>
                </a:extLst>
              </a:tr>
            </a:tbl>
          </a:graphicData>
        </a:graphic>
      </p:graphicFrame>
    </p:spTree>
    <p:extLst>
      <p:ext uri="{BB962C8B-B14F-4D97-AF65-F5344CB8AC3E}">
        <p14:creationId xmlns:p14="http://schemas.microsoft.com/office/powerpoint/2010/main" val="593945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B3D1-1B6E-C3F3-B2DA-90DDEE4ACBC8}"/>
              </a:ext>
            </a:extLst>
          </p:cNvPr>
          <p:cNvSpPr>
            <a:spLocks noGrp="1"/>
          </p:cNvSpPr>
          <p:nvPr>
            <p:ph type="ctrTitle"/>
          </p:nvPr>
        </p:nvSpPr>
        <p:spPr>
          <a:xfrm>
            <a:off x="774700" y="0"/>
            <a:ext cx="6896100" cy="1282700"/>
          </a:xfrm>
        </p:spPr>
        <p:txBody>
          <a:bodyPr vert="horz" lIns="91440" tIns="45720" rIns="91440" bIns="45720" rtlCol="0" anchor="b">
            <a:normAutofit/>
          </a:bodyPr>
          <a:lstStyle/>
          <a:p>
            <a:pPr>
              <a:lnSpc>
                <a:spcPct val="130000"/>
              </a:lnSpc>
            </a:pPr>
            <a:r>
              <a:rPr lang="en-US" sz="4000" cap="none" spc="0" dirty="0">
                <a:solidFill>
                  <a:srgbClr val="000000"/>
                </a:solidFill>
                <a:latin typeface="Abadi MT Condensed Light" panose="020B0306030101010103" pitchFamily="34" charset="77"/>
                <a:cs typeface="Consolas" panose="020B0609020204030204" pitchFamily="49" charset="0"/>
              </a:rPr>
              <a:t>Data Preprocessing &amp; Augmentation</a:t>
            </a:r>
            <a:endParaRPr lang="en-PK" sz="4000" cap="none" spc="0" dirty="0">
              <a:solidFill>
                <a:srgbClr val="000000"/>
              </a:solidFill>
              <a:latin typeface="Abadi MT Condensed Light" panose="020B0306030101010103" pitchFamily="34" charset="77"/>
              <a:cs typeface="Consolas" panose="020B0609020204030204" pitchFamily="49" charset="0"/>
            </a:endParaRPr>
          </a:p>
        </p:txBody>
      </p:sp>
      <p:pic>
        <p:nvPicPr>
          <p:cNvPr id="10" name="Picture 9" descr="A diagram of a diagram&#10;&#10;AI-generated content may be incorrect.">
            <a:extLst>
              <a:ext uri="{FF2B5EF4-FFF2-40B4-BE49-F238E27FC236}">
                <a16:creationId xmlns:a16="http://schemas.microsoft.com/office/drawing/2014/main" id="{B62CABE0-0533-4A4C-F3A5-8B63823C85EF}"/>
              </a:ext>
            </a:extLst>
          </p:cNvPr>
          <p:cNvPicPr>
            <a:picLocks noChangeAspect="1"/>
          </p:cNvPicPr>
          <p:nvPr/>
        </p:nvPicPr>
        <p:blipFill>
          <a:blip r:embed="rId2"/>
          <a:srcRect l="11737" b="44800"/>
          <a:stretch/>
        </p:blipFill>
        <p:spPr>
          <a:xfrm>
            <a:off x="7162800" y="641350"/>
            <a:ext cx="2365247" cy="5638336"/>
          </a:xfrm>
          <a:prstGeom prst="rect">
            <a:avLst/>
          </a:prstGeom>
        </p:spPr>
      </p:pic>
      <p:pic>
        <p:nvPicPr>
          <p:cNvPr id="15" name="Picture 14" descr="A diagram of a diagram&#10;&#10;AI-generated content may be incorrect.">
            <a:extLst>
              <a:ext uri="{FF2B5EF4-FFF2-40B4-BE49-F238E27FC236}">
                <a16:creationId xmlns:a16="http://schemas.microsoft.com/office/drawing/2014/main" id="{E8812C2A-E50F-F282-D354-0072281ABEC2}"/>
              </a:ext>
            </a:extLst>
          </p:cNvPr>
          <p:cNvPicPr>
            <a:picLocks noChangeAspect="1"/>
          </p:cNvPicPr>
          <p:nvPr/>
        </p:nvPicPr>
        <p:blipFill>
          <a:blip r:embed="rId2"/>
          <a:srcRect t="44666" r="38361"/>
          <a:stretch/>
        </p:blipFill>
        <p:spPr>
          <a:xfrm>
            <a:off x="10101070" y="555324"/>
            <a:ext cx="1654502" cy="5661326"/>
          </a:xfrm>
          <a:prstGeom prst="rect">
            <a:avLst/>
          </a:prstGeom>
        </p:spPr>
      </p:pic>
      <p:sp>
        <p:nvSpPr>
          <p:cNvPr id="23" name="TextBox 22">
            <a:extLst>
              <a:ext uri="{FF2B5EF4-FFF2-40B4-BE49-F238E27FC236}">
                <a16:creationId xmlns:a16="http://schemas.microsoft.com/office/drawing/2014/main" id="{297C2AD8-86BE-8D26-1576-3726CAE9EC9B}"/>
              </a:ext>
            </a:extLst>
          </p:cNvPr>
          <p:cNvSpPr txBox="1"/>
          <p:nvPr/>
        </p:nvSpPr>
        <p:spPr>
          <a:xfrm>
            <a:off x="774700" y="1680972"/>
            <a:ext cx="5688077" cy="4770537"/>
          </a:xfrm>
          <a:prstGeom prst="rect">
            <a:avLst/>
          </a:prstGeom>
          <a:noFill/>
        </p:spPr>
        <p:txBody>
          <a:bodyPr wrap="square" rtlCol="0">
            <a:spAutoFit/>
          </a:bodyPr>
          <a:lstStyle/>
          <a:p>
            <a:r>
              <a:rPr lang="en-PK" sz="1600" b="1" dirty="0"/>
              <a:t>Load &amp; Clean Data:</a:t>
            </a:r>
          </a:p>
          <a:p>
            <a:endParaRPr lang="en-PK" sz="1600" dirty="0"/>
          </a:p>
          <a:p>
            <a:r>
              <a:rPr lang="en-PK" sz="1600" dirty="0"/>
              <a:t>Remove duplicate images to avoid bias in training.</a:t>
            </a:r>
          </a:p>
          <a:p>
            <a:endParaRPr lang="en-PK" sz="1600" dirty="0"/>
          </a:p>
          <a:p>
            <a:r>
              <a:rPr lang="en-PK" sz="1600" b="1" dirty="0"/>
              <a:t>Augment Minority Classes:</a:t>
            </a:r>
          </a:p>
          <a:p>
            <a:endParaRPr lang="en-PK" sz="1600" dirty="0"/>
          </a:p>
          <a:p>
            <a:r>
              <a:rPr lang="en-US" sz="1600" dirty="0"/>
              <a:t>-</a:t>
            </a:r>
            <a:r>
              <a:rPr lang="en-PK" sz="1600" dirty="0"/>
              <a:t>Generate extra images for rare </a:t>
            </a:r>
            <a:r>
              <a:rPr lang="en-PK" sz="1600" dirty="0" err="1"/>
              <a:t>classe</a:t>
            </a:r>
            <a:r>
              <a:rPr lang="en-US" sz="1600" dirty="0"/>
              <a:t>s </a:t>
            </a:r>
            <a:r>
              <a:rPr lang="en-PK" sz="1600" dirty="0"/>
              <a:t>using rotations, flips, and brightness changes. This balances the dataset and improves model accuracy.</a:t>
            </a:r>
            <a:endParaRPr lang="en-US" sz="1600" dirty="0"/>
          </a:p>
          <a:p>
            <a:endParaRPr lang="en-PK" sz="1600" dirty="0"/>
          </a:p>
          <a:p>
            <a:r>
              <a:rPr lang="en-US" sz="1600" b="0" dirty="0">
                <a:effectLst/>
              </a:rPr>
              <a:t>-For underperforming classes (</a:t>
            </a:r>
            <a:r>
              <a:rPr lang="en-US" sz="1600" b="0" dirty="0" err="1">
                <a:effectLst/>
              </a:rPr>
              <a:t>mel</a:t>
            </a:r>
            <a:r>
              <a:rPr lang="en-US" sz="1600" b="0" dirty="0">
                <a:effectLst/>
              </a:rPr>
              <a:t>, </a:t>
            </a:r>
            <a:r>
              <a:rPr lang="en-US" sz="1600" b="0" dirty="0" err="1">
                <a:effectLst/>
              </a:rPr>
              <a:t>df</a:t>
            </a:r>
            <a:r>
              <a:rPr lang="en-US" sz="1600" b="0" dirty="0">
                <a:effectLst/>
              </a:rPr>
              <a:t>, </a:t>
            </a:r>
            <a:r>
              <a:rPr lang="en-US" sz="1600" b="0" dirty="0" err="1">
                <a:effectLst/>
              </a:rPr>
              <a:t>akiec</a:t>
            </a:r>
            <a:r>
              <a:rPr lang="en-US" sz="1600" b="0" dirty="0">
                <a:effectLst/>
              </a:rPr>
              <a:t>, bcc), 8,000 augmented images are generated, while others receive 2,000.</a:t>
            </a:r>
          </a:p>
          <a:p>
            <a:endParaRPr lang="en-PK" sz="1600" dirty="0"/>
          </a:p>
          <a:p>
            <a:r>
              <a:rPr lang="en-PK" sz="1600" b="1" dirty="0"/>
              <a:t>Resize &amp; Normalize:</a:t>
            </a:r>
          </a:p>
          <a:p>
            <a:endParaRPr lang="en-PK" sz="1600" dirty="0"/>
          </a:p>
          <a:p>
            <a:r>
              <a:rPr lang="en-PK" sz="1600" dirty="0"/>
              <a:t>Resize all images to 224x224 pixels (standard for models like ResNet50).</a:t>
            </a:r>
          </a:p>
          <a:p>
            <a:endParaRPr lang="en-PK" sz="1600" dirty="0"/>
          </a:p>
        </p:txBody>
      </p:sp>
    </p:spTree>
    <p:extLst>
      <p:ext uri="{BB962C8B-B14F-4D97-AF65-F5344CB8AC3E}">
        <p14:creationId xmlns:p14="http://schemas.microsoft.com/office/powerpoint/2010/main" val="152304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5598-5A94-C12E-08A2-42C1610C0EF6}"/>
              </a:ext>
            </a:extLst>
          </p:cNvPr>
          <p:cNvSpPr>
            <a:spLocks noGrp="1"/>
          </p:cNvSpPr>
          <p:nvPr>
            <p:ph type="title"/>
          </p:nvPr>
        </p:nvSpPr>
        <p:spPr/>
        <p:txBody>
          <a:bodyPr/>
          <a:lstStyle/>
          <a:p>
            <a:endParaRPr lang="en-SA"/>
          </a:p>
        </p:txBody>
      </p:sp>
      <p:pic>
        <p:nvPicPr>
          <p:cNvPr id="3" name="Picture 2" descr="Artificial intelligence could help people in N.S. detect skin cancers  earlier, study says | CBC News">
            <a:extLst>
              <a:ext uri="{FF2B5EF4-FFF2-40B4-BE49-F238E27FC236}">
                <a16:creationId xmlns:a16="http://schemas.microsoft.com/office/drawing/2014/main" id="{2F7CEC24-6794-0CD6-75AF-23CC083A79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94" b="6271"/>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5980A-76C5-5513-B2A7-77CED708115F}"/>
              </a:ext>
            </a:extLst>
          </p:cNvPr>
          <p:cNvSpPr/>
          <p:nvPr/>
        </p:nvSpPr>
        <p:spPr>
          <a:xfrm>
            <a:off x="0" y="0"/>
            <a:ext cx="12192000" cy="6858000"/>
          </a:xfrm>
          <a:prstGeom prst="rect">
            <a:avLst/>
          </a:prstGeom>
          <a:solidFill>
            <a:srgbClr val="000000">
              <a:alpha val="4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TextBox 5">
            <a:extLst>
              <a:ext uri="{FF2B5EF4-FFF2-40B4-BE49-F238E27FC236}">
                <a16:creationId xmlns:a16="http://schemas.microsoft.com/office/drawing/2014/main" id="{71B83F23-7B35-1136-3CF8-254081B06A5C}"/>
              </a:ext>
            </a:extLst>
          </p:cNvPr>
          <p:cNvSpPr txBox="1"/>
          <p:nvPr/>
        </p:nvSpPr>
        <p:spPr>
          <a:xfrm>
            <a:off x="1009650" y="3624999"/>
            <a:ext cx="6991350" cy="1772345"/>
          </a:xfrm>
          <a:prstGeom prst="rect">
            <a:avLst/>
          </a:prstGeom>
        </p:spPr>
        <p:txBody>
          <a:bodyPr vert="horz" lIns="91440" tIns="45720" rIns="91440" bIns="45720" rtlCol="0" anchor="b">
            <a:normAutofit/>
          </a:bodyPr>
          <a:lstStyle>
            <a:lvl1pPr>
              <a:lnSpc>
                <a:spcPct val="130000"/>
              </a:lnSpc>
              <a:spcBef>
                <a:spcPct val="0"/>
              </a:spcBef>
              <a:buNone/>
              <a:defRPr sz="4400" b="1" cap="all" spc="1300" baseline="0">
                <a:solidFill>
                  <a:srgbClr val="FFFFFF"/>
                </a:solidFill>
                <a:effectLst>
                  <a:outerShdw blurRad="50800" dist="38100" dir="5400000" algn="t" rotWithShape="0">
                    <a:prstClr val="black">
                      <a:alpha val="40000"/>
                    </a:prstClr>
                  </a:outerShdw>
                </a:effectLst>
                <a:latin typeface="+mj-lt"/>
                <a:ea typeface="+mj-ea"/>
                <a:cs typeface="+mj-cs"/>
              </a:defRPr>
            </a:lvl1pPr>
          </a:lstStyle>
          <a:p>
            <a:r>
              <a:rPr lang="en-US" dirty="0"/>
              <a:t>Methodology</a:t>
            </a:r>
          </a:p>
        </p:txBody>
      </p:sp>
      <p:sp>
        <p:nvSpPr>
          <p:cNvPr id="7" name="Rounded Rectangle 6">
            <a:extLst>
              <a:ext uri="{FF2B5EF4-FFF2-40B4-BE49-F238E27FC236}">
                <a16:creationId xmlns:a16="http://schemas.microsoft.com/office/drawing/2014/main" id="{F1D49E0C-8478-1322-619A-F5BCA4EC19E2}"/>
              </a:ext>
            </a:extLst>
          </p:cNvPr>
          <p:cNvSpPr/>
          <p:nvPr/>
        </p:nvSpPr>
        <p:spPr>
          <a:xfrm>
            <a:off x="507930" y="4511170"/>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808957699"/>
      </p:ext>
    </p:extLst>
  </p:cSld>
  <p:clrMapOvr>
    <a:masterClrMapping/>
  </p:clrMapOvr>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6451</TotalTime>
  <Words>1998</Words>
  <Application>Microsoft Macintosh PowerPoint</Application>
  <PresentationFormat>Widescreen</PresentationFormat>
  <Paragraphs>200</Paragraphs>
  <Slides>21</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Abadi MT Condensed Light</vt:lpstr>
      <vt:lpstr>Aptos</vt:lpstr>
      <vt:lpstr>Arial</vt:lpstr>
      <vt:lpstr>Avenir Next LT Pro</vt:lpstr>
      <vt:lpstr>Avenir Next LT Pro Light</vt:lpstr>
      <vt:lpstr>Bodoni Ornaments</vt:lpstr>
      <vt:lpstr>Courier New</vt:lpstr>
      <vt:lpstr>DeepSeek-CJK-patch</vt:lpstr>
      <vt:lpstr>Times New Roman</vt:lpstr>
      <vt:lpstr>Wingdings</vt:lpstr>
      <vt:lpstr>VeniceBeachVTI</vt:lpstr>
      <vt:lpstr>Deep-Lesion Scan</vt:lpstr>
      <vt:lpstr>Agenda</vt:lpstr>
      <vt:lpstr>Introduction</vt:lpstr>
      <vt:lpstr>Research Objectives</vt:lpstr>
      <vt:lpstr>Literature Review</vt:lpstr>
      <vt:lpstr>PowerPoint Presentation</vt:lpstr>
      <vt:lpstr>Dataset &amp; Preprocessing</vt:lpstr>
      <vt:lpstr>Data Preprocessing &amp; Augmentation</vt:lpstr>
      <vt:lpstr>PowerPoint Presentation</vt:lpstr>
      <vt:lpstr>Model Architecture</vt:lpstr>
      <vt:lpstr>Soft Attention</vt:lpstr>
      <vt:lpstr>PowerPoint Presentation</vt:lpstr>
      <vt:lpstr>PowerPoint Presentation</vt:lpstr>
      <vt:lpstr>PowerPoint Presentation</vt:lpstr>
      <vt:lpstr>ROC Curves for Each class</vt:lpstr>
      <vt:lpstr>Model Results Comparison Breakdown by Class</vt:lpstr>
      <vt:lpstr>PowerPoint Presentation</vt:lpstr>
      <vt:lpstr>PowerPoint Presentation</vt:lpstr>
      <vt:lpstr>Future Work</vt:lpstr>
      <vt:lpstr>Conclusion</vt:lpstr>
      <vt:lpstr>End of 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SHAIMA ABDULRAHMAN B ALWAHAS</dc:creator>
  <cp:lastModifiedBy>SHAIMA ABDULRAHMAN B ALWAHAS</cp:lastModifiedBy>
  <cp:revision>9</cp:revision>
  <dcterms:created xsi:type="dcterms:W3CDTF">2025-04-12T16:37:20Z</dcterms:created>
  <dcterms:modified xsi:type="dcterms:W3CDTF">2025-04-26T17:28:29Z</dcterms:modified>
</cp:coreProperties>
</file>